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84" r:id="rId3"/>
    <p:sldMasterId id="2147483697" r:id="rId4"/>
  </p:sldMasterIdLst>
  <p:notesMasterIdLst>
    <p:notesMasterId r:id="rId24"/>
  </p:notesMasterIdLst>
  <p:sldIdLst>
    <p:sldId id="347" r:id="rId5"/>
    <p:sldId id="265" r:id="rId6"/>
    <p:sldId id="269" r:id="rId7"/>
    <p:sldId id="459" r:id="rId8"/>
    <p:sldId id="309" r:id="rId9"/>
    <p:sldId id="434" r:id="rId10"/>
    <p:sldId id="256" r:id="rId11"/>
    <p:sldId id="437" r:id="rId12"/>
    <p:sldId id="393" r:id="rId13"/>
    <p:sldId id="440" r:id="rId14"/>
    <p:sldId id="450" r:id="rId15"/>
    <p:sldId id="452" r:id="rId16"/>
    <p:sldId id="454" r:id="rId17"/>
    <p:sldId id="451" r:id="rId18"/>
    <p:sldId id="455" r:id="rId19"/>
    <p:sldId id="443" r:id="rId20"/>
    <p:sldId id="268" r:id="rId21"/>
    <p:sldId id="458" r:id="rId22"/>
    <p:sldId id="460" r:id="rId23"/>
  </p:sldIdLst>
  <p:sldSz cx="12192000" cy="6858000"/>
  <p:notesSz cx="6858000" cy="9144000"/>
  <p:embeddedFontLst>
    <p:embeddedFont>
      <p:font typeface="Apple SD 산돌고딕 Neo ExtraBold" panose="02000300000000000000" charset="-127"/>
      <p:bold r:id="rId25"/>
    </p:embeddedFont>
    <p:embeddedFont>
      <p:font typeface="Apple SD 산돌고딕 Neo Light" panose="02000300000000000000" charset="-127"/>
      <p:regular r:id="rId26"/>
    </p:embeddedFont>
    <p:embeddedFont>
      <p:font typeface="나눔스퀘어라운드 Bold" panose="020B0600000101010101" charset="-127"/>
      <p:bold r:id="rId27"/>
    </p:embeddedFont>
    <p:embeddedFont>
      <p:font typeface="Cambria Math" panose="02040503050406030204" pitchFamily="18" charset="0"/>
      <p:regular r:id="rId28"/>
    </p:embeddedFont>
    <p:embeddedFont>
      <p:font typeface="나눔스퀘어_ac" panose="020B0600000101010101" pitchFamily="50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gdata00121" initials="b" lastIdx="1" clrIdx="0">
    <p:extLst>
      <p:ext uri="{19B8F6BF-5375-455C-9EA6-DF929625EA0E}">
        <p15:presenceInfo xmlns:p15="http://schemas.microsoft.com/office/powerpoint/2012/main" userId="S::bigdata00121@gbig1.onmicrosoft.com::3e8d0a89-6a6e-421d-9807-55223a3ba9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86B4"/>
    <a:srgbClr val="9D0DDD"/>
    <a:srgbClr val="C993FF"/>
    <a:srgbClr val="CC99FF"/>
    <a:srgbClr val="FFCCFF"/>
    <a:srgbClr val="F5F5F5"/>
    <a:srgbClr val="FFF091"/>
    <a:srgbClr val="1BA0E1"/>
    <a:srgbClr val="5E7A9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7" autoAdjust="0"/>
    <p:restoredTop sz="96353" autoAdjust="0"/>
  </p:normalViewPr>
  <p:slideViewPr>
    <p:cSldViewPr snapToGrid="0">
      <p:cViewPr varScale="1">
        <p:scale>
          <a:sx n="107" d="100"/>
          <a:sy n="107" d="100"/>
        </p:scale>
        <p:origin x="78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2016_18&#49324;&#47168;%20&#45936;&#51060;&#53552;.xlsx%20-%20Sheet1%20(1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도로 다이어트 사업 </a:t>
            </a:r>
          </a:p>
        </c:rich>
      </c:tx>
      <c:layout>
        <c:manualLayout>
          <c:xMode val="edge"/>
          <c:yMode val="edge"/>
          <c:x val="0.31336853397282743"/>
          <c:y val="7.28336482953653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 w="31750"/>
              <a:bevelB/>
            </a:sp3d>
          </c:spPr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69850"/>
                <a:bevelB/>
              </a:sp3d>
            </c:spPr>
            <c:extLst>
              <c:ext xmlns:c16="http://schemas.microsoft.com/office/drawing/2014/chart" uri="{C3380CC4-5D6E-409C-BE32-E72D297353CC}">
                <c16:uniqueId val="{00000001-1657-4BDF-A09F-61044CED3834}"/>
              </c:ext>
            </c:extLst>
          </c:dPt>
          <c:dPt>
            <c:idx val="1"/>
            <c:bubble3D val="0"/>
            <c:explosion val="10"/>
            <c:spPr>
              <a:solidFill>
                <a:schemeClr val="accent4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44450" h="139700"/>
                <a:bevelB w="120650"/>
              </a:sp3d>
            </c:spPr>
            <c:extLst>
              <c:ext xmlns:c16="http://schemas.microsoft.com/office/drawing/2014/chart" uri="{C3380CC4-5D6E-409C-BE32-E72D297353CC}">
                <c16:uniqueId val="{00000003-1657-4BDF-A09F-61044CED3834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31750"/>
                <a:bevelB/>
              </a:sp3d>
            </c:spPr>
            <c:extLst>
              <c:ext xmlns:c16="http://schemas.microsoft.com/office/drawing/2014/chart" uri="{C3380CC4-5D6E-409C-BE32-E72D297353CC}">
                <c16:uniqueId val="{00000005-1657-4BDF-A09F-61044CED3834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31750"/>
                <a:bevelB/>
              </a:sp3d>
            </c:spPr>
            <c:extLst>
              <c:ext xmlns:c16="http://schemas.microsoft.com/office/drawing/2014/chart" uri="{C3380CC4-5D6E-409C-BE32-E72D297353CC}">
                <c16:uniqueId val="{00000007-1657-4BDF-A09F-61044CED3834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31750"/>
                <a:bevelB/>
              </a:sp3d>
            </c:spPr>
            <c:extLst>
              <c:ext xmlns:c16="http://schemas.microsoft.com/office/drawing/2014/chart" uri="{C3380CC4-5D6E-409C-BE32-E72D297353CC}">
                <c16:uniqueId val="{00000009-1657-4BDF-A09F-61044CED3834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31750"/>
                <a:bevelB/>
              </a:sp3d>
            </c:spPr>
            <c:extLst>
              <c:ext xmlns:c16="http://schemas.microsoft.com/office/drawing/2014/chart" uri="{C3380CC4-5D6E-409C-BE32-E72D297353CC}">
                <c16:uniqueId val="{0000000B-1657-4BDF-A09F-61044CED3834}"/>
              </c:ext>
            </c:extLst>
          </c:dPt>
          <c:dLbls>
            <c:dLbl>
              <c:idx val="0"/>
              <c:layout>
                <c:manualLayout>
                  <c:x val="-0.19800503238846712"/>
                  <c:y val="0.224955729596065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defRPr>
                    </a:pPr>
                    <a:r>
                      <a: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t>교통사고</a:t>
                    </a:r>
                    <a:r>
                      <a:rPr lang="ko-KR" altLang="en-US" sz="14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t>
</a:t>
                    </a:r>
                    <a:fld id="{40703017-D6F7-4932-9B43-B2B9FEE53934}" type="PERCENTAGE">
                      <a:rPr lang="en-US" altLang="ko-KR" sz="14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pPr>
                        <a:defRPr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defRPr>
                      </a:pPr>
                      <a:t>[백분율]</a:t>
                    </a:fld>
                    <a:endParaRPr lang="ko-KR" altLang="en-US" sz="140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661339756497179"/>
                      <c:h val="0.2548873214640941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57-4BDF-A09F-61044CED3834}"/>
                </c:ext>
              </c:extLst>
            </c:dLbl>
            <c:dLbl>
              <c:idx val="1"/>
              <c:layout>
                <c:manualLayout>
                  <c:x val="-0.14388242277880645"/>
                  <c:y val="-3.01446087478373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19637810443288"/>
                      <c:h val="0.288177102819774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657-4BDF-A09F-61044CED3834}"/>
                </c:ext>
              </c:extLst>
            </c:dLbl>
            <c:dLbl>
              <c:idx val="2"/>
              <c:layout>
                <c:manualLayout>
                  <c:x val="-7.5946807379316111E-2"/>
                  <c:y val="-0.127856720968533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57-4BDF-A09F-61044CED3834}"/>
                </c:ext>
              </c:extLst>
            </c:dLbl>
            <c:dLbl>
              <c:idx val="3"/>
              <c:layout>
                <c:manualLayout>
                  <c:x val="0.14445533225841056"/>
                  <c:y val="-9.85761767613231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15643151393076"/>
                      <c:h val="0.176129108038199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657-4BDF-A09F-61044CED3834}"/>
                </c:ext>
              </c:extLst>
            </c:dLbl>
            <c:dLbl>
              <c:idx val="4"/>
              <c:layout>
                <c:manualLayout>
                  <c:x val="0.21534601568450229"/>
                  <c:y val="6.9178173344682427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57-4BDF-A09F-61044CED3834}"/>
                </c:ext>
              </c:extLst>
            </c:dLbl>
            <c:dLbl>
              <c:idx val="5"/>
              <c:layout>
                <c:manualLayout>
                  <c:x val="0.18102845861520192"/>
                  <c:y val="0.247135153141978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defRPr>
                    </a:pPr>
                    <a:r>
                      <a: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t>보도와 차도</a:t>
                    </a:r>
                  </a:p>
                  <a:p>
                    <a:pPr>
                      <a:defRPr sz="11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defRPr>
                    </a:pPr>
                    <a:r>
                      <a:rPr lang="ko-KR" altLang="en-US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t>구분 없음
</a:t>
                    </a:r>
                    <a:fld id="{4DEB362A-173C-4FDB-A33D-5747AE2F6858}" type="PERCENTAGE">
                      <a:rPr lang="en-US" altLang="ko-KR" baseline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rPr>
                      <a:pPr>
                        <a:defRPr sz="11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defRPr>
                      </a:pPr>
                      <a:t>[백분율]</a:t>
                    </a:fld>
                    <a:endParaRPr lang="ko-KR" altLang="en-US" baseline="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562545449383729"/>
                      <c:h val="0.229193328651704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1657-4BDF-A09F-61044CED38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'2016_18사례 데이터 xlsx - Sheet1 (1)'!$N$7:$N$12</c:f>
              <c:strCache>
                <c:ptCount val="6"/>
                <c:pt idx="0">
                  <c:v>안전사고 / 사망사고</c:v>
                </c:pt>
                <c:pt idx="1">
                  <c:v>보행량 많음</c:v>
                </c:pt>
                <c:pt idx="2">
                  <c:v>교통량 적음</c:v>
                </c:pt>
                <c:pt idx="3">
                  <c:v>무질서한 주차문제</c:v>
                </c:pt>
                <c:pt idx="4">
                  <c:v>좁은 도보폭</c:v>
                </c:pt>
                <c:pt idx="5">
                  <c:v>보도와 차도 구분 없음</c:v>
                </c:pt>
              </c:strCache>
            </c:strRef>
          </c:cat>
          <c:val>
            <c:numRef>
              <c:f>'2016_18사례 데이터 xlsx - Sheet1 (1)'!$O$7:$O$12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5</c:v>
                </c:pt>
                <c:pt idx="3">
                  <c:v>3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657-4BDF-A09F-61044CED38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7920-CDE8-44FD-A080-52FD465EE037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996D-848A-4FFA-9A46-8BF50250B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7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사진출처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대전찰칵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옛도청사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야간 조명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9996D-848A-4FFA-9A46-8BF50250B6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2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9996D-848A-4FFA-9A46-8BF50250B6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70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2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4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05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9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84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51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831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623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871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1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51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8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17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08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E97D2-9477-4AB7-82F3-256B6D8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A1DD2-79A1-4324-822D-F062E78AAC85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735E2-FFA3-41AB-BB4D-A530D510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DCC05-B902-44D3-ADEE-39FE68C5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191A-1767-4B25-84EA-5947CF6D9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7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7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27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91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97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81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4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829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12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483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33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2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57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606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626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37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117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152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54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35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929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68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E97D2-9477-4AB7-82F3-256B6D8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A1DD2-79A1-4324-822D-F062E78AAC85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735E2-FFA3-41AB-BB4D-A530D510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DCC05-B902-44D3-ADEE-39FE68C5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191A-1767-4B25-84EA-5947CF6D9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7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5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0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0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5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B858B-1546-4289-8218-22F7EC613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6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9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34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6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68B1-CA90-4D87-82DF-1898335F7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0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3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8B8545-E035-4541-88B1-B1B4602F66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FCF24B04-AF67-417F-AFF3-5A4D9245C502}"/>
              </a:ext>
            </a:extLst>
          </p:cNvPr>
          <p:cNvSpPr/>
          <p:nvPr/>
        </p:nvSpPr>
        <p:spPr>
          <a:xfrm rot="18900000">
            <a:off x="16714324" y="4104561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68EF0F13-4A9E-4DC0-A992-9124ADE4C9B0}"/>
              </a:ext>
            </a:extLst>
          </p:cNvPr>
          <p:cNvSpPr/>
          <p:nvPr/>
        </p:nvSpPr>
        <p:spPr>
          <a:xfrm rot="8100000">
            <a:off x="17965812" y="2853073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9FD4CA10-2F56-49F8-862E-52885D934188}"/>
              </a:ext>
            </a:extLst>
          </p:cNvPr>
          <p:cNvSpPr/>
          <p:nvPr/>
        </p:nvSpPr>
        <p:spPr>
          <a:xfrm rot="18900000">
            <a:off x="14211349" y="6617063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50586098-8246-49A3-9A6F-EAB44C8A2250}"/>
              </a:ext>
            </a:extLst>
          </p:cNvPr>
          <p:cNvSpPr/>
          <p:nvPr/>
        </p:nvSpPr>
        <p:spPr>
          <a:xfrm rot="8100000">
            <a:off x="15462837" y="5365575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3A1F0C-417B-4057-A715-B8521CF64EE7}"/>
              </a:ext>
            </a:extLst>
          </p:cNvPr>
          <p:cNvSpPr/>
          <p:nvPr/>
        </p:nvSpPr>
        <p:spPr>
          <a:xfrm>
            <a:off x="0" y="-53426"/>
            <a:ext cx="12192000" cy="691142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A5D9F6-57FB-44B2-B5EB-7CE81F101E2C}"/>
              </a:ext>
            </a:extLst>
          </p:cNvPr>
          <p:cNvSpPr/>
          <p:nvPr/>
        </p:nvSpPr>
        <p:spPr>
          <a:xfrm>
            <a:off x="2085270" y="745008"/>
            <a:ext cx="7413928" cy="5008092"/>
          </a:xfrm>
          <a:prstGeom prst="rect">
            <a:avLst/>
          </a:prstGeom>
          <a:noFill/>
          <a:ln w="190500">
            <a:solidFill>
              <a:srgbClr val="FAD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E788CB-B362-4ACA-AC7D-2DD80D48FF27}"/>
              </a:ext>
            </a:extLst>
          </p:cNvPr>
          <p:cNvSpPr/>
          <p:nvPr/>
        </p:nvSpPr>
        <p:spPr>
          <a:xfrm>
            <a:off x="2568272" y="1232893"/>
            <a:ext cx="7413928" cy="5008092"/>
          </a:xfrm>
          <a:prstGeom prst="rect">
            <a:avLst/>
          </a:prstGeom>
          <a:noFill/>
          <a:ln w="190500">
            <a:solidFill>
              <a:srgbClr val="EB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98849" y="1438276"/>
            <a:ext cx="6483002" cy="4095750"/>
          </a:xfrm>
          <a:prstGeom prst="rect">
            <a:avLst/>
          </a:prstGeom>
          <a:solidFill>
            <a:srgbClr val="F9F9F9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C86FE-37B9-4A05-8B2E-8575B1C70462}"/>
              </a:ext>
            </a:extLst>
          </p:cNvPr>
          <p:cNvSpPr/>
          <p:nvPr/>
        </p:nvSpPr>
        <p:spPr>
          <a:xfrm>
            <a:off x="2568272" y="2335336"/>
            <a:ext cx="69309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/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빅데이터 기반 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defTabSz="1219170"/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 권장 지역 모델을 통한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 defTabSz="1219170"/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 효율화 및 보행 도시 실현 </a:t>
            </a:r>
            <a:endParaRPr lang="ko-KR" altLang="en-US" sz="3200" b="1" dirty="0">
              <a:solidFill>
                <a:srgbClr val="F2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46331-E902-4FDE-B2F1-03DF0D41214B}"/>
              </a:ext>
            </a:extLst>
          </p:cNvPr>
          <p:cNvSpPr txBox="1"/>
          <p:nvPr/>
        </p:nvSpPr>
        <p:spPr>
          <a:xfrm>
            <a:off x="5703133" y="4872599"/>
            <a:ext cx="37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경인권</a:t>
            </a:r>
            <a:r>
              <a:rPr lang="ko-KR" altLang="en-US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우리에게 </a:t>
            </a:r>
            <a:r>
              <a:rPr lang="ko-KR" altLang="en-US" sz="20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맡겨조</a:t>
            </a: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F2C57A-B6FC-40F7-A8CB-5D911CA3CC69}"/>
              </a:ext>
            </a:extLst>
          </p:cNvPr>
          <p:cNvCxnSpPr/>
          <p:nvPr/>
        </p:nvCxnSpPr>
        <p:spPr>
          <a:xfrm>
            <a:off x="3337037" y="4355190"/>
            <a:ext cx="53933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1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CDD89A-3925-44C5-BD9C-60C9D43C878E}"/>
              </a:ext>
            </a:extLst>
          </p:cNvPr>
          <p:cNvSpPr/>
          <p:nvPr/>
        </p:nvSpPr>
        <p:spPr>
          <a:xfrm>
            <a:off x="0" y="1083641"/>
            <a:ext cx="12192000" cy="57743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A21B8A-378D-4735-8C06-2E6B098384C6}"/>
              </a:ext>
            </a:extLst>
          </p:cNvPr>
          <p:cNvSpPr txBox="1"/>
          <p:nvPr/>
        </p:nvSpPr>
        <p:spPr>
          <a:xfrm>
            <a:off x="2275097" y="2656508"/>
            <a:ext cx="56300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sz="1300" b="1" dirty="0">
              <a:solidFill>
                <a:srgbClr val="F7C55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CFECB76-EDC0-49D9-B847-4588DB8CB4F6}"/>
              </a:ext>
            </a:extLst>
          </p:cNvPr>
          <p:cNvSpPr/>
          <p:nvPr/>
        </p:nvSpPr>
        <p:spPr>
          <a:xfrm>
            <a:off x="321750" y="1745829"/>
            <a:ext cx="3771220" cy="47893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308D462-5C09-47D1-B821-0405BF2C67FA}"/>
              </a:ext>
            </a:extLst>
          </p:cNvPr>
          <p:cNvSpPr/>
          <p:nvPr/>
        </p:nvSpPr>
        <p:spPr>
          <a:xfrm>
            <a:off x="4095042" y="1724212"/>
            <a:ext cx="2783215" cy="47893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A5F921-ED3A-4447-816E-926FA92F3D62}"/>
              </a:ext>
            </a:extLst>
          </p:cNvPr>
          <p:cNvGrpSpPr/>
          <p:nvPr/>
        </p:nvGrpSpPr>
        <p:grpSpPr>
          <a:xfrm>
            <a:off x="1434706" y="1416555"/>
            <a:ext cx="1850774" cy="489426"/>
            <a:chOff x="-45647" y="1915756"/>
            <a:chExt cx="2388340" cy="5075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1FC354-4CDE-40FC-A40C-F8697235C29B}"/>
                </a:ext>
              </a:extLst>
            </p:cNvPr>
            <p:cNvSpPr/>
            <p:nvPr/>
          </p:nvSpPr>
          <p:spPr>
            <a:xfrm>
              <a:off x="-45647" y="1915756"/>
              <a:ext cx="2388340" cy="5075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D1D35E-CFAA-4EC0-9B49-C4BFA7AF3001}"/>
                </a:ext>
              </a:extLst>
            </p:cNvPr>
            <p:cNvSpPr txBox="1"/>
            <p:nvPr/>
          </p:nvSpPr>
          <p:spPr>
            <a:xfrm>
              <a:off x="125032" y="1984470"/>
              <a:ext cx="2039740" cy="351076"/>
            </a:xfrm>
            <a:prstGeom prst="rect">
              <a:avLst/>
            </a:prstGeom>
            <a:solidFill>
              <a:schemeClr val="bg2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5F62AFD-F9E5-454B-A670-B6978B211874}"/>
              </a:ext>
            </a:extLst>
          </p:cNvPr>
          <p:cNvGrpSpPr/>
          <p:nvPr/>
        </p:nvGrpSpPr>
        <p:grpSpPr>
          <a:xfrm>
            <a:off x="4530249" y="1400535"/>
            <a:ext cx="1850774" cy="489426"/>
            <a:chOff x="748340" y="1904871"/>
            <a:chExt cx="2388340" cy="5075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CF880FD-9424-4B2E-9E0F-ADD1B59E5925}"/>
                </a:ext>
              </a:extLst>
            </p:cNvPr>
            <p:cNvSpPr/>
            <p:nvPr/>
          </p:nvSpPr>
          <p:spPr>
            <a:xfrm>
              <a:off x="748340" y="1904871"/>
              <a:ext cx="2388340" cy="5075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E26DC4-57EE-4A08-A878-D7C06772DF2D}"/>
                </a:ext>
              </a:extLst>
            </p:cNvPr>
            <p:cNvSpPr txBox="1"/>
            <p:nvPr/>
          </p:nvSpPr>
          <p:spPr>
            <a:xfrm>
              <a:off x="917485" y="2020571"/>
              <a:ext cx="2039740" cy="3510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5695EE2-20D4-421B-A28A-360A91EA9FAD}"/>
              </a:ext>
            </a:extLst>
          </p:cNvPr>
          <p:cNvSpPr/>
          <p:nvPr/>
        </p:nvSpPr>
        <p:spPr>
          <a:xfrm>
            <a:off x="6853785" y="1707376"/>
            <a:ext cx="2663876" cy="47893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143216-BE42-4BE6-AD32-EA1A77D2AB7D}"/>
              </a:ext>
            </a:extLst>
          </p:cNvPr>
          <p:cNvSpPr/>
          <p:nvPr/>
        </p:nvSpPr>
        <p:spPr>
          <a:xfrm>
            <a:off x="9517661" y="1724212"/>
            <a:ext cx="2386589" cy="47893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F332542-D2CF-49D1-B67D-A814381F5589}"/>
              </a:ext>
            </a:extLst>
          </p:cNvPr>
          <p:cNvGrpSpPr/>
          <p:nvPr/>
        </p:nvGrpSpPr>
        <p:grpSpPr>
          <a:xfrm>
            <a:off x="7211444" y="1400535"/>
            <a:ext cx="1850774" cy="489426"/>
            <a:chOff x="972528" y="1923883"/>
            <a:chExt cx="2388340" cy="50752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A5EA48A-F619-4EB8-AA09-4937667E90FF}"/>
                </a:ext>
              </a:extLst>
            </p:cNvPr>
            <p:cNvSpPr/>
            <p:nvPr/>
          </p:nvSpPr>
          <p:spPr>
            <a:xfrm>
              <a:off x="972528" y="1923883"/>
              <a:ext cx="2388340" cy="5075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8E7BA9-865A-41BE-AD52-B2266FC6B7F5}"/>
                </a:ext>
              </a:extLst>
            </p:cNvPr>
            <p:cNvSpPr txBox="1"/>
            <p:nvPr/>
          </p:nvSpPr>
          <p:spPr>
            <a:xfrm>
              <a:off x="1104180" y="2017950"/>
              <a:ext cx="2039740" cy="3510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9BD630D-0E33-4F96-9483-5A1C2C4FE40A}"/>
              </a:ext>
            </a:extLst>
          </p:cNvPr>
          <p:cNvGrpSpPr/>
          <p:nvPr/>
        </p:nvGrpSpPr>
        <p:grpSpPr>
          <a:xfrm>
            <a:off x="9762267" y="1304867"/>
            <a:ext cx="1850774" cy="680949"/>
            <a:chOff x="874670" y="1821988"/>
            <a:chExt cx="2388340" cy="70613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7DEFF6D-A7BF-4B76-ABBB-6FBA3C072336}"/>
                </a:ext>
              </a:extLst>
            </p:cNvPr>
            <p:cNvSpPr/>
            <p:nvPr/>
          </p:nvSpPr>
          <p:spPr>
            <a:xfrm>
              <a:off x="874670" y="1821988"/>
              <a:ext cx="2388340" cy="7061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BAC271A-D15F-4553-B131-E75F0CF31E89}"/>
                </a:ext>
              </a:extLst>
            </p:cNvPr>
            <p:cNvSpPr txBox="1"/>
            <p:nvPr/>
          </p:nvSpPr>
          <p:spPr>
            <a:xfrm>
              <a:off x="1079038" y="1871854"/>
              <a:ext cx="2039740" cy="60640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 다이어트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vl="0"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최적지수 개발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B83DCF-FAAC-4A34-A997-0CAF071DFC39}"/>
              </a:ext>
            </a:extLst>
          </p:cNvPr>
          <p:cNvSpPr/>
          <p:nvPr/>
        </p:nvSpPr>
        <p:spPr>
          <a:xfrm>
            <a:off x="4470569" y="2690623"/>
            <a:ext cx="2117122" cy="45082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869AE48-6CEE-4DD2-A67D-670E5A144A1A}"/>
              </a:ext>
            </a:extLst>
          </p:cNvPr>
          <p:cNvSpPr/>
          <p:nvPr/>
        </p:nvSpPr>
        <p:spPr>
          <a:xfrm>
            <a:off x="4470569" y="3687657"/>
            <a:ext cx="2117122" cy="45082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열데이터 추출 </a:t>
            </a:r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결합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2546D0B-9049-4D2B-9514-819498C45AC0}"/>
              </a:ext>
            </a:extLst>
          </p:cNvPr>
          <p:cNvSpPr/>
          <p:nvPr/>
        </p:nvSpPr>
        <p:spPr>
          <a:xfrm>
            <a:off x="4516718" y="5473909"/>
            <a:ext cx="2117122" cy="45082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A9CCBB0-F314-4B8F-84C2-259ED4433FEC}"/>
              </a:ext>
            </a:extLst>
          </p:cNvPr>
          <p:cNvSpPr/>
          <p:nvPr/>
        </p:nvSpPr>
        <p:spPr>
          <a:xfrm>
            <a:off x="7036063" y="3013472"/>
            <a:ext cx="1035817" cy="387435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OLS </a:t>
            </a:r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D636BED-7E91-4A1F-B9DD-4BA3EB891988}"/>
              </a:ext>
            </a:extLst>
          </p:cNvPr>
          <p:cNvSpPr/>
          <p:nvPr/>
        </p:nvSpPr>
        <p:spPr>
          <a:xfrm>
            <a:off x="7041021" y="3888671"/>
            <a:ext cx="1035817" cy="387435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GWR </a:t>
            </a:r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7134A05-C896-4B7E-9B65-E85585949E53}"/>
              </a:ext>
            </a:extLst>
          </p:cNvPr>
          <p:cNvSpPr/>
          <p:nvPr/>
        </p:nvSpPr>
        <p:spPr>
          <a:xfrm>
            <a:off x="7004303" y="4611322"/>
            <a:ext cx="1080671" cy="417563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비교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ABF8D6-E239-47ED-8CEC-A6CA2DC438A7}"/>
              </a:ext>
            </a:extLst>
          </p:cNvPr>
          <p:cNvSpPr/>
          <p:nvPr/>
        </p:nvSpPr>
        <p:spPr>
          <a:xfrm>
            <a:off x="9724092" y="2860213"/>
            <a:ext cx="1920684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정규화 </a:t>
            </a:r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300" dirty="0" err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MinMaxScale</a:t>
            </a:r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5877F99-B56C-4350-B141-46E40A94CC6F}"/>
              </a:ext>
            </a:extLst>
          </p:cNvPr>
          <p:cNvSpPr/>
          <p:nvPr/>
        </p:nvSpPr>
        <p:spPr>
          <a:xfrm>
            <a:off x="9740252" y="3992296"/>
            <a:ext cx="1920684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설정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80FCE11-D0D0-41F9-9E1B-4275BE15FDD1}"/>
              </a:ext>
            </a:extLst>
          </p:cNvPr>
          <p:cNvSpPr/>
          <p:nvPr/>
        </p:nvSpPr>
        <p:spPr>
          <a:xfrm>
            <a:off x="9753455" y="5002303"/>
            <a:ext cx="1920684" cy="537952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모델</a:t>
            </a:r>
            <a:endParaRPr lang="en-US" altLang="ko-KR" sz="1300" dirty="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입지 선정</a:t>
            </a:r>
            <a:r>
              <a:rPr lang="en-US" altLang="ko-KR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sz="1300" dirty="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CB40945-4544-4EDB-AC42-70A727F826D7}"/>
              </a:ext>
            </a:extLst>
          </p:cNvPr>
          <p:cNvSpPr/>
          <p:nvPr/>
        </p:nvSpPr>
        <p:spPr>
          <a:xfrm>
            <a:off x="2000929" y="2248106"/>
            <a:ext cx="1665180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dirty="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5552ECC-6ACF-498C-875D-FB786D27ABD4}"/>
              </a:ext>
            </a:extLst>
          </p:cNvPr>
          <p:cNvSpPr/>
          <p:nvPr/>
        </p:nvSpPr>
        <p:spPr>
          <a:xfrm>
            <a:off x="1999478" y="2984355"/>
            <a:ext cx="1645825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 dirty="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83A7A07-23CA-43ED-958D-271A1D01B3B6}"/>
              </a:ext>
            </a:extLst>
          </p:cNvPr>
          <p:cNvSpPr/>
          <p:nvPr/>
        </p:nvSpPr>
        <p:spPr>
          <a:xfrm>
            <a:off x="1953213" y="3687657"/>
            <a:ext cx="1705302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23FB163-CBBC-4D13-B91C-64001CA2EFFB}"/>
              </a:ext>
            </a:extLst>
          </p:cNvPr>
          <p:cNvSpPr/>
          <p:nvPr/>
        </p:nvSpPr>
        <p:spPr>
          <a:xfrm>
            <a:off x="2047474" y="4376635"/>
            <a:ext cx="1560095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AF17421-E19B-46F6-807E-2E726EAFE82A}"/>
              </a:ext>
            </a:extLst>
          </p:cNvPr>
          <p:cNvSpPr/>
          <p:nvPr/>
        </p:nvSpPr>
        <p:spPr>
          <a:xfrm>
            <a:off x="2022908" y="5089086"/>
            <a:ext cx="1622396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546C9117-9E5B-4542-8DA1-E23D882AEF6E}"/>
              </a:ext>
            </a:extLst>
          </p:cNvPr>
          <p:cNvSpPr/>
          <p:nvPr/>
        </p:nvSpPr>
        <p:spPr>
          <a:xfrm>
            <a:off x="2042350" y="5789113"/>
            <a:ext cx="1622396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D5DF7D4-9C15-4C35-801B-0EE799D547C5}"/>
              </a:ext>
            </a:extLst>
          </p:cNvPr>
          <p:cNvCxnSpPr>
            <a:cxnSpLocks/>
          </p:cNvCxnSpPr>
          <p:nvPr/>
        </p:nvCxnSpPr>
        <p:spPr>
          <a:xfrm>
            <a:off x="5406135" y="4147415"/>
            <a:ext cx="0" cy="44192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B2961AF-FCA0-4B9B-9CDF-021FB6B7C667}"/>
              </a:ext>
            </a:extLst>
          </p:cNvPr>
          <p:cNvCxnSpPr>
            <a:cxnSpLocks/>
          </p:cNvCxnSpPr>
          <p:nvPr/>
        </p:nvCxnSpPr>
        <p:spPr>
          <a:xfrm>
            <a:off x="7597880" y="3402368"/>
            <a:ext cx="0" cy="48964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A39460C-7F8A-4675-8057-B0C2F7E8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53" y="5350724"/>
            <a:ext cx="494143" cy="5148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E56E42-A9A7-4BB6-9724-DA9BB681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37" y="2081579"/>
            <a:ext cx="375917" cy="377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B8606D-FC01-439A-B681-825938E89731}"/>
              </a:ext>
            </a:extLst>
          </p:cNvPr>
          <p:cNvSpPr txBox="1"/>
          <p:nvPr/>
        </p:nvSpPr>
        <p:spPr>
          <a:xfrm>
            <a:off x="2191038" y="2315149"/>
            <a:ext cx="12861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 교통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76BCA0-5A68-4998-986C-73A91A994A84}"/>
              </a:ext>
            </a:extLst>
          </p:cNvPr>
          <p:cNvSpPr txBox="1"/>
          <p:nvPr/>
        </p:nvSpPr>
        <p:spPr>
          <a:xfrm>
            <a:off x="2191039" y="3039475"/>
            <a:ext cx="12861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상권</a:t>
            </a:r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60746B-DF97-469B-947A-85A26934D2B6}"/>
              </a:ext>
            </a:extLst>
          </p:cNvPr>
          <p:cNvSpPr txBox="1"/>
          <p:nvPr/>
        </p:nvSpPr>
        <p:spPr>
          <a:xfrm>
            <a:off x="2249603" y="3756252"/>
            <a:ext cx="12041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 이용 시설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0D19464-86B1-46B0-9B7C-6F5E1AD9F132}"/>
              </a:ext>
            </a:extLst>
          </p:cNvPr>
          <p:cNvSpPr txBox="1"/>
          <p:nvPr/>
        </p:nvSpPr>
        <p:spPr>
          <a:xfrm>
            <a:off x="2156563" y="4431755"/>
            <a:ext cx="15095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폭 및 교통사고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CE817F-96F9-4EA1-8958-ED9331CA28F1}"/>
              </a:ext>
            </a:extLst>
          </p:cNvPr>
          <p:cNvSpPr txBox="1"/>
          <p:nvPr/>
        </p:nvSpPr>
        <p:spPr>
          <a:xfrm>
            <a:off x="2156562" y="5133529"/>
            <a:ext cx="12861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통행 속도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82FE0D-917B-4EE5-A6A9-7EC3DE1FAA23}"/>
              </a:ext>
            </a:extLst>
          </p:cNvPr>
          <p:cNvSpPr txBox="1"/>
          <p:nvPr/>
        </p:nvSpPr>
        <p:spPr>
          <a:xfrm>
            <a:off x="2179018" y="5851100"/>
            <a:ext cx="12861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공영 주차장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AF7E9A5-D9DC-422C-8610-36959A38723A}"/>
              </a:ext>
            </a:extLst>
          </p:cNvPr>
          <p:cNvSpPr txBox="1"/>
          <p:nvPr/>
        </p:nvSpPr>
        <p:spPr>
          <a:xfrm>
            <a:off x="4635677" y="2751766"/>
            <a:ext cx="17453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원천 데이터셋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AFA1511E-FC4E-415F-B3B1-80862B4C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54" y="2443022"/>
            <a:ext cx="522696" cy="525164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3B73B5F5-5A8B-4C5E-B4CA-D720E2D8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97" y="3374489"/>
            <a:ext cx="413169" cy="43052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72355693-5601-4E59-B5DC-FBBB03CC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94" y="3366188"/>
            <a:ext cx="398187" cy="41261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8F4E6EB-15B2-4013-A0EA-B9FD0366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406649"/>
            <a:ext cx="403579" cy="40548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A0532D7-2A80-419D-9321-558A186E2F67}"/>
              </a:ext>
            </a:extLst>
          </p:cNvPr>
          <p:cNvSpPr txBox="1"/>
          <p:nvPr/>
        </p:nvSpPr>
        <p:spPr>
          <a:xfrm>
            <a:off x="4725554" y="5540255"/>
            <a:ext cx="17453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통합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5A5A6FB3-26D5-41B4-97B4-DE688F6E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44" y="3574414"/>
            <a:ext cx="409139" cy="42631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A025C740-1D1C-4A3F-AF20-DB160CAB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298" y="2678257"/>
            <a:ext cx="409139" cy="426319"/>
          </a:xfrm>
          <a:prstGeom prst="rect">
            <a:avLst/>
          </a:prstGeom>
        </p:spPr>
      </p:pic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9DA8AECD-3FEA-48CA-A049-EE9429D1E011}"/>
              </a:ext>
            </a:extLst>
          </p:cNvPr>
          <p:cNvSpPr/>
          <p:nvPr/>
        </p:nvSpPr>
        <p:spPr>
          <a:xfrm>
            <a:off x="7314657" y="5401016"/>
            <a:ext cx="1692929" cy="417563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 산출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5E49AE3-9A13-412B-83F0-299C31225BCD}"/>
              </a:ext>
            </a:extLst>
          </p:cNvPr>
          <p:cNvCxnSpPr>
            <a:cxnSpLocks/>
          </p:cNvCxnSpPr>
          <p:nvPr/>
        </p:nvCxnSpPr>
        <p:spPr>
          <a:xfrm>
            <a:off x="7622789" y="5057528"/>
            <a:ext cx="0" cy="29548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30F550-6D24-47BA-B285-852752D6DAF3}"/>
              </a:ext>
            </a:extLst>
          </p:cNvPr>
          <p:cNvCxnSpPr>
            <a:cxnSpLocks/>
          </p:cNvCxnSpPr>
          <p:nvPr/>
        </p:nvCxnSpPr>
        <p:spPr>
          <a:xfrm>
            <a:off x="10671444" y="3330587"/>
            <a:ext cx="0" cy="63960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A5875C98-1972-4019-BECC-7CC50C44DF5E}"/>
              </a:ext>
            </a:extLst>
          </p:cNvPr>
          <p:cNvSpPr/>
          <p:nvPr/>
        </p:nvSpPr>
        <p:spPr>
          <a:xfrm>
            <a:off x="8219131" y="4607799"/>
            <a:ext cx="1201649" cy="422713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파생변수 생성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9CEF050-EBCA-4A7B-8225-1D1D0AFC8B42}"/>
              </a:ext>
            </a:extLst>
          </p:cNvPr>
          <p:cNvCxnSpPr>
            <a:cxnSpLocks/>
          </p:cNvCxnSpPr>
          <p:nvPr/>
        </p:nvCxnSpPr>
        <p:spPr>
          <a:xfrm>
            <a:off x="7622789" y="4293390"/>
            <a:ext cx="0" cy="29802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F2A5DE6-6AE6-44EB-8301-25F2A33B2698}"/>
              </a:ext>
            </a:extLst>
          </p:cNvPr>
          <p:cNvCxnSpPr>
            <a:cxnSpLocks/>
          </p:cNvCxnSpPr>
          <p:nvPr/>
        </p:nvCxnSpPr>
        <p:spPr>
          <a:xfrm>
            <a:off x="8803177" y="5057982"/>
            <a:ext cx="0" cy="28872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54E725C-72DF-47FD-ACA0-7D8354779364}"/>
              </a:ext>
            </a:extLst>
          </p:cNvPr>
          <p:cNvCxnSpPr>
            <a:cxnSpLocks/>
          </p:cNvCxnSpPr>
          <p:nvPr/>
        </p:nvCxnSpPr>
        <p:spPr>
          <a:xfrm>
            <a:off x="10670139" y="4460994"/>
            <a:ext cx="0" cy="46645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00B0040-028B-4939-81A4-302410DF0081}"/>
              </a:ext>
            </a:extLst>
          </p:cNvPr>
          <p:cNvCxnSpPr>
            <a:cxnSpLocks/>
          </p:cNvCxnSpPr>
          <p:nvPr/>
        </p:nvCxnSpPr>
        <p:spPr>
          <a:xfrm>
            <a:off x="5419909" y="3118128"/>
            <a:ext cx="0" cy="53226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560F84B-6FFC-4F6E-A454-F761C1FE7BD1}"/>
              </a:ext>
            </a:extLst>
          </p:cNvPr>
          <p:cNvSpPr/>
          <p:nvPr/>
        </p:nvSpPr>
        <p:spPr>
          <a:xfrm>
            <a:off x="4479076" y="4594689"/>
            <a:ext cx="2117122" cy="45082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0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9AC33C2-D053-405F-8502-EA05C50D4E10}"/>
              </a:ext>
            </a:extLst>
          </p:cNvPr>
          <p:cNvSpPr txBox="1"/>
          <p:nvPr/>
        </p:nvSpPr>
        <p:spPr>
          <a:xfrm>
            <a:off x="4687912" y="4661035"/>
            <a:ext cx="17453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지오코딩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574AA4-8229-4E56-AB83-E781B0A31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207" y="4450088"/>
            <a:ext cx="764420" cy="343481"/>
          </a:xfrm>
          <a:prstGeom prst="rect">
            <a:avLst/>
          </a:prstGeom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06CF24D-D656-4D71-A46A-4F05237E1F91}"/>
              </a:ext>
            </a:extLst>
          </p:cNvPr>
          <p:cNvCxnSpPr>
            <a:cxnSpLocks/>
          </p:cNvCxnSpPr>
          <p:nvPr/>
        </p:nvCxnSpPr>
        <p:spPr>
          <a:xfrm>
            <a:off x="5406135" y="5031975"/>
            <a:ext cx="0" cy="44192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398B30A5-4844-4071-BF57-B2E1C041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73" y="3422197"/>
            <a:ext cx="719327" cy="323219"/>
          </a:xfrm>
          <a:prstGeom prst="rect">
            <a:avLst/>
          </a:prstGeom>
        </p:spPr>
      </p:pic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177565C-C7D1-4458-876B-5D2FF5EB9AE4}"/>
              </a:ext>
            </a:extLst>
          </p:cNvPr>
          <p:cNvCxnSpPr>
            <a:cxnSpLocks/>
          </p:cNvCxnSpPr>
          <p:nvPr/>
        </p:nvCxnSpPr>
        <p:spPr>
          <a:xfrm flipV="1">
            <a:off x="1503303" y="4712156"/>
            <a:ext cx="524815" cy="31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107814" y="1153786"/>
            <a:ext cx="759236" cy="434819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6F16DFB-4026-43B1-B3D9-7CAD8CD114E5}"/>
              </a:ext>
            </a:extLst>
          </p:cNvPr>
          <p:cNvSpPr/>
          <p:nvPr/>
        </p:nvSpPr>
        <p:spPr>
          <a:xfrm>
            <a:off x="573323" y="2860213"/>
            <a:ext cx="916080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수요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339D814-DE60-4C42-BF80-3FDABA39A0F7}"/>
              </a:ext>
            </a:extLst>
          </p:cNvPr>
          <p:cNvSpPr/>
          <p:nvPr/>
        </p:nvSpPr>
        <p:spPr>
          <a:xfrm>
            <a:off x="575259" y="4502931"/>
            <a:ext cx="936733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안전</a:t>
            </a:r>
            <a:endParaRPr lang="ko-KR" altLang="en-US" sz="1300" dirty="0"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9E3EFCF3-B335-448B-BE52-F0EEA2477CF9}"/>
              </a:ext>
            </a:extLst>
          </p:cNvPr>
          <p:cNvSpPr/>
          <p:nvPr/>
        </p:nvSpPr>
        <p:spPr>
          <a:xfrm>
            <a:off x="575259" y="5144236"/>
            <a:ext cx="918705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263A5B96-791A-43B1-BC36-77A6D629EC1C}"/>
              </a:ext>
            </a:extLst>
          </p:cNvPr>
          <p:cNvSpPr/>
          <p:nvPr/>
        </p:nvSpPr>
        <p:spPr>
          <a:xfrm>
            <a:off x="576114" y="5808005"/>
            <a:ext cx="931732" cy="424514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27C23F0-29EB-49A4-A833-7A86709C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90" y="2815554"/>
            <a:ext cx="375917" cy="377692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D64F764C-B7BE-43AB-9EDF-112320EB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49" y="3533432"/>
            <a:ext cx="375917" cy="377692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3D9885FB-C960-493A-AFA8-85E50F49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58" y="4221449"/>
            <a:ext cx="375917" cy="377692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552C9DC0-8726-4F6C-AC42-816AC800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94" y="4931193"/>
            <a:ext cx="375917" cy="37769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F09153B-4A1A-47EE-974A-721EEC60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2" y="5609669"/>
            <a:ext cx="375917" cy="37769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BEA433-031F-4163-A152-A0C8C7737145}"/>
              </a:ext>
            </a:extLst>
          </p:cNvPr>
          <p:cNvCxnSpPr>
            <a:cxnSpLocks/>
            <a:stCxn id="127" idx="3"/>
          </p:cNvCxnSpPr>
          <p:nvPr/>
        </p:nvCxnSpPr>
        <p:spPr>
          <a:xfrm>
            <a:off x="1489403" y="3072470"/>
            <a:ext cx="1489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F816B97-0C8F-441D-9DC6-3D4F2B3EAE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85006" y="2460310"/>
            <a:ext cx="68206" cy="1439551"/>
          </a:xfrm>
          <a:prstGeom prst="bentConnector3">
            <a:avLst>
              <a:gd name="adj1" fmla="val 435161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6593345-A2A2-41C1-A5B6-D37EE0B6D41E}"/>
              </a:ext>
            </a:extLst>
          </p:cNvPr>
          <p:cNvCxnSpPr>
            <a:cxnSpLocks/>
          </p:cNvCxnSpPr>
          <p:nvPr/>
        </p:nvCxnSpPr>
        <p:spPr>
          <a:xfrm flipV="1">
            <a:off x="1506911" y="6059896"/>
            <a:ext cx="525555" cy="32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53E60337-D4C0-443F-99F1-D746C8BD2C86}"/>
              </a:ext>
            </a:extLst>
          </p:cNvPr>
          <p:cNvCxnSpPr>
            <a:cxnSpLocks/>
          </p:cNvCxnSpPr>
          <p:nvPr/>
        </p:nvCxnSpPr>
        <p:spPr>
          <a:xfrm flipV="1">
            <a:off x="1493965" y="5438758"/>
            <a:ext cx="524815" cy="31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FF7DFC3A-A31E-4F06-B762-6AFC53F1815E}"/>
              </a:ext>
            </a:extLst>
          </p:cNvPr>
          <p:cNvSpPr/>
          <p:nvPr/>
        </p:nvSpPr>
        <p:spPr>
          <a:xfrm>
            <a:off x="8239602" y="3888671"/>
            <a:ext cx="1181178" cy="387435"/>
          </a:xfrm>
          <a:prstGeom prst="roundRect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수학적 모델</a:t>
            </a: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EC2949F1-9C90-45EA-ACF2-37C1AA2D31F7}"/>
              </a:ext>
            </a:extLst>
          </p:cNvPr>
          <p:cNvCxnSpPr>
            <a:cxnSpLocks/>
          </p:cNvCxnSpPr>
          <p:nvPr/>
        </p:nvCxnSpPr>
        <p:spPr>
          <a:xfrm>
            <a:off x="8803177" y="4301118"/>
            <a:ext cx="0" cy="29802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B213D73-F1FA-47C7-A77C-E0B42B30F383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F47F8E9-D039-4B4A-B654-6A4E36C9B07B}"/>
              </a:ext>
            </a:extLst>
          </p:cNvPr>
          <p:cNvCxnSpPr>
            <a:cxnSpLocks/>
            <a:endCxn id="112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BBE8CA8-C769-4AA4-BF5E-FEA4579FC576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82D1B38-567D-4347-9116-20999D584C9D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2" name="원형: 비어 있음 111">
              <a:extLst>
                <a:ext uri="{FF2B5EF4-FFF2-40B4-BE49-F238E27FC236}">
                  <a16:creationId xmlns:a16="http://schemas.microsoft.com/office/drawing/2014/main" id="{D0664955-5F98-446A-96BA-10B0465F0781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F384445A-C48D-4566-A09A-132F99C76353}"/>
              </a:ext>
            </a:extLst>
          </p:cNvPr>
          <p:cNvSpPr txBox="1"/>
          <p:nvPr/>
        </p:nvSpPr>
        <p:spPr>
          <a:xfrm>
            <a:off x="419236" y="268068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D7BD4F-7174-437A-8946-E1D0DB3B15CE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흐름도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072C24A-B16D-458A-A9DE-D8F5C2364056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3447466" y="536713"/>
            <a:ext cx="8744534" cy="5452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5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89588" y="29566"/>
            <a:ext cx="12492436" cy="793474"/>
            <a:chOff x="-300436" y="128757"/>
            <a:chExt cx="12492436" cy="79347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BA0A6-461A-4BF8-8AB9-6C4767A184C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6A2B0-4C5C-4CC2-A217-DD1F08179A30}"/>
                </a:ext>
              </a:extLst>
            </p:cNvPr>
            <p:cNvSpPr txBox="1"/>
            <p:nvPr/>
          </p:nvSpPr>
          <p:spPr>
            <a:xfrm>
              <a:off x="-300436" y="240867"/>
              <a:ext cx="5764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i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200" i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분석내용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54160" y="1198766"/>
            <a:ext cx="759236" cy="434819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62E0B2-324C-4EB8-BE57-0BCB5B60B110}"/>
              </a:ext>
            </a:extLst>
          </p:cNvPr>
          <p:cNvSpPr/>
          <p:nvPr/>
        </p:nvSpPr>
        <p:spPr>
          <a:xfrm>
            <a:off x="-5026" y="1934428"/>
            <a:ext cx="12192000" cy="46729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F1FF432E-A178-4533-A377-A129F02896BA}"/>
              </a:ext>
            </a:extLst>
          </p:cNvPr>
          <p:cNvSpPr/>
          <p:nvPr/>
        </p:nvSpPr>
        <p:spPr>
          <a:xfrm>
            <a:off x="3126546" y="1203622"/>
            <a:ext cx="2294439" cy="50627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Moran’s I 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검정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04" name="화살표: 갈매기형 수장 103">
            <a:extLst>
              <a:ext uri="{FF2B5EF4-FFF2-40B4-BE49-F238E27FC236}">
                <a16:creationId xmlns:a16="http://schemas.microsoft.com/office/drawing/2014/main" id="{B95E3715-25BD-45EA-A129-F037D87C5403}"/>
              </a:ext>
            </a:extLst>
          </p:cNvPr>
          <p:cNvSpPr/>
          <p:nvPr/>
        </p:nvSpPr>
        <p:spPr>
          <a:xfrm>
            <a:off x="7215220" y="1203622"/>
            <a:ext cx="2464522" cy="50627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OLS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분석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11" name="화살표: 갈매기형 수장 110">
            <a:extLst>
              <a:ext uri="{FF2B5EF4-FFF2-40B4-BE49-F238E27FC236}">
                <a16:creationId xmlns:a16="http://schemas.microsoft.com/office/drawing/2014/main" id="{ADAB0E80-DB3B-4AE9-B3B6-4D0A2EE000FC}"/>
              </a:ext>
            </a:extLst>
          </p:cNvPr>
          <p:cNvSpPr/>
          <p:nvPr/>
        </p:nvSpPr>
        <p:spPr>
          <a:xfrm>
            <a:off x="9575032" y="1193517"/>
            <a:ext cx="2370601" cy="50627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GWR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분석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12" name="화살표: 갈매기형 수장 111">
            <a:extLst>
              <a:ext uri="{FF2B5EF4-FFF2-40B4-BE49-F238E27FC236}">
                <a16:creationId xmlns:a16="http://schemas.microsoft.com/office/drawing/2014/main" id="{A7E89DDF-2B6A-4D50-A9CF-8F0B154BA199}"/>
              </a:ext>
            </a:extLst>
          </p:cNvPr>
          <p:cNvSpPr/>
          <p:nvPr/>
        </p:nvSpPr>
        <p:spPr>
          <a:xfrm>
            <a:off x="5267783" y="1203622"/>
            <a:ext cx="2080362" cy="50627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LISA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검정</a:t>
            </a:r>
          </a:p>
        </p:txBody>
      </p:sp>
      <p:sp>
        <p:nvSpPr>
          <p:cNvPr id="114" name="화살표: 갈매기형 수장 113">
            <a:extLst>
              <a:ext uri="{FF2B5EF4-FFF2-40B4-BE49-F238E27FC236}">
                <a16:creationId xmlns:a16="http://schemas.microsoft.com/office/drawing/2014/main" id="{9142C02B-D67B-4A9A-B6C0-0196EE2FDB16}"/>
              </a:ext>
            </a:extLst>
          </p:cNvPr>
          <p:cNvSpPr/>
          <p:nvPr/>
        </p:nvSpPr>
        <p:spPr>
          <a:xfrm>
            <a:off x="890549" y="1219521"/>
            <a:ext cx="2347856" cy="50627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변수 선정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F91A96-10B7-4705-B67E-2179982A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17" y="2636925"/>
            <a:ext cx="3398480" cy="1377576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F2DDD2FA-57D8-4A21-B87F-9183CC41F42D}"/>
              </a:ext>
            </a:extLst>
          </p:cNvPr>
          <p:cNvSpPr txBox="1"/>
          <p:nvPr/>
        </p:nvSpPr>
        <p:spPr>
          <a:xfrm>
            <a:off x="3720269" y="2315208"/>
            <a:ext cx="19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Moran’s I 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검정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4FE5F19E-C4B8-4699-8647-8A07A2A9499B}"/>
              </a:ext>
            </a:extLst>
          </p:cNvPr>
          <p:cNvGrpSpPr/>
          <p:nvPr/>
        </p:nvGrpSpPr>
        <p:grpSpPr>
          <a:xfrm rot="691937">
            <a:off x="417694" y="2088523"/>
            <a:ext cx="241959" cy="461728"/>
            <a:chOff x="-1273870" y="1644397"/>
            <a:chExt cx="167218" cy="401681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CB87F94-8322-461C-80F1-5F7D5CB5D899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C8FD763-CB7A-485C-A9D1-F46C620D7612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0686608-136C-4775-A367-95465D184B8F}"/>
              </a:ext>
            </a:extLst>
          </p:cNvPr>
          <p:cNvGrpSpPr/>
          <p:nvPr/>
        </p:nvGrpSpPr>
        <p:grpSpPr>
          <a:xfrm rot="691937">
            <a:off x="3458437" y="2276218"/>
            <a:ext cx="241959" cy="461728"/>
            <a:chOff x="-1273870" y="1644397"/>
            <a:chExt cx="167218" cy="40168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D5E18E19-4A9D-42B7-8BA2-14BF13A3FF9D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9691D2A-32FD-4FF2-9B56-2E5BE1101D24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23E5D4E4-1F31-457F-A2C6-AD069A646834}"/>
              </a:ext>
            </a:extLst>
          </p:cNvPr>
          <p:cNvSpPr txBox="1"/>
          <p:nvPr/>
        </p:nvSpPr>
        <p:spPr>
          <a:xfrm>
            <a:off x="3728719" y="4095246"/>
            <a:ext cx="19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LISA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검정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0C3E44B7-68EE-4609-9BAF-D0FA50532E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40717" y="4392657"/>
            <a:ext cx="3398480" cy="19283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F3A97-122F-4CA5-8BEC-EA061BE661BA}"/>
              </a:ext>
            </a:extLst>
          </p:cNvPr>
          <p:cNvSpPr/>
          <p:nvPr/>
        </p:nvSpPr>
        <p:spPr>
          <a:xfrm>
            <a:off x="4306704" y="3634425"/>
            <a:ext cx="640080" cy="1949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35C1607-DEDF-46F9-8ED7-6FD2F63CDDBC}"/>
              </a:ext>
            </a:extLst>
          </p:cNvPr>
          <p:cNvSpPr/>
          <p:nvPr/>
        </p:nvSpPr>
        <p:spPr>
          <a:xfrm>
            <a:off x="6190301" y="3641021"/>
            <a:ext cx="919693" cy="1949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0" name="표 2">
                <a:extLst>
                  <a:ext uri="{FF2B5EF4-FFF2-40B4-BE49-F238E27FC236}">
                    <a16:creationId xmlns:a16="http://schemas.microsoft.com/office/drawing/2014/main" id="{58639E23-26F8-45FA-9842-7434B876E7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234019"/>
                  </p:ext>
                </p:extLst>
              </p:nvPr>
            </p:nvGraphicFramePr>
            <p:xfrm>
              <a:off x="7890391" y="2861606"/>
              <a:ext cx="4055242" cy="214489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96993">
                      <a:extLst>
                        <a:ext uri="{9D8B030D-6E8A-4147-A177-3AD203B41FA5}">
                          <a16:colId xmlns:a16="http://schemas.microsoft.com/office/drawing/2014/main" val="1964830707"/>
                        </a:ext>
                      </a:extLst>
                    </a:gridCol>
                    <a:gridCol w="1487357">
                      <a:extLst>
                        <a:ext uri="{9D8B030D-6E8A-4147-A177-3AD203B41FA5}">
                          <a16:colId xmlns:a16="http://schemas.microsoft.com/office/drawing/2014/main" val="2859627682"/>
                        </a:ext>
                      </a:extLst>
                    </a:gridCol>
                    <a:gridCol w="1670892">
                      <a:extLst>
                        <a:ext uri="{9D8B030D-6E8A-4147-A177-3AD203B41FA5}">
                          <a16:colId xmlns:a16="http://schemas.microsoft.com/office/drawing/2014/main" val="2666124796"/>
                        </a:ext>
                      </a:extLst>
                    </a:gridCol>
                  </a:tblGrid>
                  <a:tr h="5572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일반회귀모형</a:t>
                          </a:r>
                          <a:r>
                            <a:rPr lang="en-US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(OLS)</a:t>
                          </a:r>
                          <a:endParaRPr lang="ko-KR" altLang="en-US" sz="1100" b="0" kern="1200" dirty="0">
                            <a:solidFill>
                              <a:schemeClr val="tx1"/>
                            </a:solidFill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ko-KR" sz="1400" b="1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공간가중회귀분석</a:t>
                          </a:r>
                          <a:endParaRPr lang="en-US" altLang="ko-KR" sz="1400" b="1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en-US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(GWR)</a:t>
                          </a:r>
                          <a:endParaRPr lang="ko-KR" altLang="en-US" sz="1100" b="0" kern="1200" dirty="0">
                            <a:solidFill>
                              <a:schemeClr val="tx1"/>
                            </a:solidFill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601490"/>
                      </a:ext>
                    </a:extLst>
                  </a:tr>
                  <a:tr h="239949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5EB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5EB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2758411"/>
                      </a:ext>
                    </a:extLst>
                  </a:tr>
                  <a:tr h="412815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18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0.5733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0.861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648966"/>
                      </a:ext>
                    </a:extLst>
                  </a:tr>
                  <a:tr h="468435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</a:rPr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8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0.5731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rgbClr val="FF0000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0.822</a:t>
                          </a:r>
                          <a:endParaRPr lang="ko-KR" altLang="en-US" sz="1200" b="0" kern="1200" dirty="0">
                            <a:solidFill>
                              <a:srgbClr val="FF0000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782020"/>
                      </a:ext>
                    </a:extLst>
                  </a:tr>
                  <a:tr h="412815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p-value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2.2e-16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0.000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561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0" name="표 2">
                <a:extLst>
                  <a:ext uri="{FF2B5EF4-FFF2-40B4-BE49-F238E27FC236}">
                    <a16:creationId xmlns:a16="http://schemas.microsoft.com/office/drawing/2014/main" id="{58639E23-26F8-45FA-9842-7434B876E7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234019"/>
                  </p:ext>
                </p:extLst>
              </p:nvPr>
            </p:nvGraphicFramePr>
            <p:xfrm>
              <a:off x="7890391" y="2861606"/>
              <a:ext cx="4055242" cy="214489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96993">
                      <a:extLst>
                        <a:ext uri="{9D8B030D-6E8A-4147-A177-3AD203B41FA5}">
                          <a16:colId xmlns:a16="http://schemas.microsoft.com/office/drawing/2014/main" val="1964830707"/>
                        </a:ext>
                      </a:extLst>
                    </a:gridCol>
                    <a:gridCol w="1487357">
                      <a:extLst>
                        <a:ext uri="{9D8B030D-6E8A-4147-A177-3AD203B41FA5}">
                          <a16:colId xmlns:a16="http://schemas.microsoft.com/office/drawing/2014/main" val="2859627682"/>
                        </a:ext>
                      </a:extLst>
                    </a:gridCol>
                    <a:gridCol w="1670892">
                      <a:extLst>
                        <a:ext uri="{9D8B030D-6E8A-4147-A177-3AD203B41FA5}">
                          <a16:colId xmlns:a16="http://schemas.microsoft.com/office/drawing/2014/main" val="2666124796"/>
                        </a:ext>
                      </a:extLst>
                    </a:gridCol>
                  </a:tblGrid>
                  <a:tr h="5572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일반회귀모형</a:t>
                          </a:r>
                          <a:r>
                            <a:rPr lang="en-US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(OLS)</a:t>
                          </a:r>
                          <a:endParaRPr lang="ko-KR" altLang="en-US" sz="1100" b="0" kern="1200" dirty="0">
                            <a:solidFill>
                              <a:schemeClr val="tx1"/>
                            </a:solidFill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ko-KR" sz="1400" b="1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공간가중회귀분석</a:t>
                          </a:r>
                          <a:endParaRPr lang="en-US" altLang="ko-KR" sz="1400" b="1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en-US" altLang="ko-KR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(GWR)</a:t>
                          </a:r>
                          <a:endParaRPr lang="ko-KR" altLang="en-US" sz="1100" b="0" kern="1200" dirty="0">
                            <a:solidFill>
                              <a:schemeClr val="tx1"/>
                            </a:solidFill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6014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5EB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5EB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2758411"/>
                      </a:ext>
                    </a:extLst>
                  </a:tr>
                  <a:tr h="41281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1471" r="-353741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0.5733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0.861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648966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56250" r="-353741" b="-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0.5731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rgbClr val="FF0000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0.822</a:t>
                          </a:r>
                          <a:endParaRPr lang="ko-KR" altLang="en-US" sz="1200" b="0" kern="1200" dirty="0">
                            <a:solidFill>
                              <a:srgbClr val="FF0000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782020"/>
                      </a:ext>
                    </a:extLst>
                  </a:tr>
                  <a:tr h="412815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p-value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D8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2.2e-16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 dirty="0">
                              <a:solidFill>
                                <a:schemeClr val="tx1"/>
                              </a:solidFill>
                              <a:latin typeface="Apple SD 산돌고딕 Neo Light" panose="02000300000000000000" pitchFamily="2" charset="-127"/>
                              <a:ea typeface="Apple SD 산돌고딕 Neo Light" panose="02000300000000000000" pitchFamily="2" charset="-127"/>
                              <a:cs typeface="+mn-cs"/>
                            </a:rPr>
                            <a:t>0.000</a:t>
                          </a:r>
                          <a:endParaRPr lang="ko-KR" altLang="en-US" sz="1200" b="0" kern="1200" dirty="0">
                            <a:solidFill>
                              <a:schemeClr val="tx1"/>
                            </a:solidFill>
                            <a:latin typeface="Apple SD 산돌고딕 Neo Light" panose="02000300000000000000" pitchFamily="2" charset="-127"/>
                            <a:ea typeface="Apple SD 산돌고딕 Neo Light" panose="02000300000000000000" pitchFamily="2" charset="-127"/>
                            <a:cs typeface="+mn-cs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5616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BF9C1D-E63C-4CEF-A586-1D458140D80D}"/>
              </a:ext>
            </a:extLst>
          </p:cNvPr>
          <p:cNvSpPr/>
          <p:nvPr/>
        </p:nvSpPr>
        <p:spPr>
          <a:xfrm>
            <a:off x="3221745" y="2068997"/>
            <a:ext cx="4336967" cy="4340089"/>
          </a:xfrm>
          <a:prstGeom prst="roundRect">
            <a:avLst>
              <a:gd name="adj" fmla="val 550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72" name="사각형: 둥근 대각선 방향 모서리 171">
            <a:extLst>
              <a:ext uri="{FF2B5EF4-FFF2-40B4-BE49-F238E27FC236}">
                <a16:creationId xmlns:a16="http://schemas.microsoft.com/office/drawing/2014/main" id="{EC1FB9A7-8FFE-41DB-B4B8-1173B0861406}"/>
              </a:ext>
            </a:extLst>
          </p:cNvPr>
          <p:cNvSpPr/>
          <p:nvPr/>
        </p:nvSpPr>
        <p:spPr>
          <a:xfrm rot="1103896">
            <a:off x="5816626" y="2263457"/>
            <a:ext cx="1886882" cy="34375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상관성 존재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8EB683-1AB4-4AD4-8E43-0E8C83A118D6}"/>
              </a:ext>
            </a:extLst>
          </p:cNvPr>
          <p:cNvSpPr txBox="1"/>
          <p:nvPr/>
        </p:nvSpPr>
        <p:spPr>
          <a:xfrm>
            <a:off x="8518815" y="2319387"/>
            <a:ext cx="232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모델 비교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– GWR vs OLS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6DF4043-5751-4695-BE3F-81BE97F9628B}"/>
              </a:ext>
            </a:extLst>
          </p:cNvPr>
          <p:cNvGrpSpPr/>
          <p:nvPr/>
        </p:nvGrpSpPr>
        <p:grpSpPr>
          <a:xfrm rot="691937">
            <a:off x="8135190" y="2222558"/>
            <a:ext cx="241959" cy="461728"/>
            <a:chOff x="-1273870" y="1644397"/>
            <a:chExt cx="167218" cy="401681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208942B-8B4A-41AA-8FEC-5915452D728C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68FD7E-50E0-4573-9550-D8D95C2522A4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3F106BC2-E80C-4127-8379-16FBD5A59C44}"/>
              </a:ext>
            </a:extLst>
          </p:cNvPr>
          <p:cNvSpPr/>
          <p:nvPr/>
        </p:nvSpPr>
        <p:spPr>
          <a:xfrm>
            <a:off x="7800053" y="5175803"/>
            <a:ext cx="4217936" cy="12150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0500C8C-4929-4544-8424-59EB48EF0B6F}"/>
              </a:ext>
            </a:extLst>
          </p:cNvPr>
          <p:cNvSpPr txBox="1"/>
          <p:nvPr/>
        </p:nvSpPr>
        <p:spPr>
          <a:xfrm>
            <a:off x="8109901" y="5454983"/>
            <a:ext cx="3656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R-squared </a:t>
            </a:r>
            <a:r>
              <a:rPr lang="ko-KR" altLang="en-US" sz="16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 시 통계모델인 </a:t>
            </a:r>
            <a:endParaRPr lang="en-US" altLang="ko-KR" sz="16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2060"/>
                </a:solidFill>
                <a:highlight>
                  <a:srgbClr val="FFD96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GWR(</a:t>
            </a:r>
            <a:r>
              <a:rPr lang="ko-KR" altLang="en-US" sz="1600" dirty="0">
                <a:solidFill>
                  <a:srgbClr val="002060"/>
                </a:solidFill>
                <a:highlight>
                  <a:srgbClr val="FFD96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공간가중회귀모델</a:t>
            </a:r>
            <a:r>
              <a:rPr lang="en-US" altLang="ko-KR" sz="1600" dirty="0">
                <a:solidFill>
                  <a:srgbClr val="002060"/>
                </a:solidFill>
                <a:highlight>
                  <a:srgbClr val="FFD96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설명력이 높음 </a:t>
            </a:r>
            <a:endParaRPr lang="en-US" altLang="ko-KR" sz="16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3282BB5-6881-4E88-A3B7-721F8A52CBFB}"/>
              </a:ext>
            </a:extLst>
          </p:cNvPr>
          <p:cNvSpPr/>
          <p:nvPr/>
        </p:nvSpPr>
        <p:spPr>
          <a:xfrm>
            <a:off x="10165597" y="4212119"/>
            <a:ext cx="233248" cy="3306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F60BBF-48A0-4195-82DB-8D25A3C22DAA}"/>
              </a:ext>
            </a:extLst>
          </p:cNvPr>
          <p:cNvSpPr/>
          <p:nvPr/>
        </p:nvSpPr>
        <p:spPr>
          <a:xfrm>
            <a:off x="-5026" y="-17481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D5024B-388D-43CC-ABA8-7620106D4A04}"/>
              </a:ext>
            </a:extLst>
          </p:cNvPr>
          <p:cNvCxnSpPr>
            <a:cxnSpLocks/>
            <a:endCxn id="50" idx="6"/>
          </p:cNvCxnSpPr>
          <p:nvPr/>
        </p:nvCxnSpPr>
        <p:spPr>
          <a:xfrm>
            <a:off x="-5026" y="508013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8906284-3EF4-48DD-A1AD-CA51FF39DAF6}"/>
              </a:ext>
            </a:extLst>
          </p:cNvPr>
          <p:cNvGrpSpPr/>
          <p:nvPr/>
        </p:nvGrpSpPr>
        <p:grpSpPr>
          <a:xfrm>
            <a:off x="316724" y="86134"/>
            <a:ext cx="874589" cy="866196"/>
            <a:chOff x="367471" y="137738"/>
            <a:chExt cx="825224" cy="82180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DEF63B4-39A3-4E31-8DC5-B504AB3DDD9B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9293FD3A-2F68-4442-8F0E-26BF30849DD4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6EBD144-0E53-4D0A-B1E7-3A25F68670EF}"/>
              </a:ext>
            </a:extLst>
          </p:cNvPr>
          <p:cNvSpPr txBox="1"/>
          <p:nvPr/>
        </p:nvSpPr>
        <p:spPr>
          <a:xfrm>
            <a:off x="376998" y="22500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1F14A5-0C44-472B-835E-C4A0C67C7107}"/>
              </a:ext>
            </a:extLst>
          </p:cNvPr>
          <p:cNvSpPr txBox="1"/>
          <p:nvPr/>
        </p:nvSpPr>
        <p:spPr>
          <a:xfrm>
            <a:off x="1226504" y="207937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이용모델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B478135-B32B-40A1-9719-35A9667466DB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4493623" y="519232"/>
            <a:ext cx="7693351" cy="177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B343EE-C47D-4657-B7A5-08E0DC96C937}"/>
              </a:ext>
            </a:extLst>
          </p:cNvPr>
          <p:cNvGrpSpPr/>
          <p:nvPr/>
        </p:nvGrpSpPr>
        <p:grpSpPr>
          <a:xfrm rot="691937">
            <a:off x="3430561" y="4003747"/>
            <a:ext cx="241959" cy="461728"/>
            <a:chOff x="-1273870" y="1644397"/>
            <a:chExt cx="167218" cy="401681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BE988BB-1CD5-4441-B67A-9B14CA6716C6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EC3C0DED-6626-4BD3-88E7-A6C58E8EDDAD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48D0F79-DB81-4B74-B853-E5D605FD6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372" y="2850124"/>
            <a:ext cx="904875" cy="838200"/>
          </a:xfrm>
          <a:prstGeom prst="rect">
            <a:avLst/>
          </a:prstGeom>
        </p:spPr>
      </p:pic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EF7818BB-0EE1-4ADC-9B50-9DCD9594C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48288"/>
              </p:ext>
            </p:extLst>
          </p:nvPr>
        </p:nvGraphicFramePr>
        <p:xfrm>
          <a:off x="-543522" y="1946380"/>
          <a:ext cx="4297363" cy="3584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4129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F20BE179-DEC5-430D-B771-FAD5E20D0B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36" y="4450884"/>
            <a:ext cx="4236060" cy="2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477138F-9625-415F-824F-4ED73CF73A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" y="4492703"/>
            <a:ext cx="4272241" cy="2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4A93993-75C6-47F4-A149-92E02D9E2E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86" y="1967587"/>
            <a:ext cx="4236061" cy="234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D88B20B-E228-4A5C-8072-AAD2565E02B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" y="1793804"/>
            <a:ext cx="4798753" cy="2548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390024" y="29566"/>
            <a:ext cx="12192000" cy="793474"/>
            <a:chOff x="0" y="128757"/>
            <a:chExt cx="12192000" cy="79347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BA0A6-461A-4BF8-8AB9-6C4767A184C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C27AC0-BDCB-4431-A14A-EE41CFC66F9E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753107-E9BE-44A7-9D84-7B83A641DCAB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D14FDD-EBB0-4CAA-8D6C-EDF83C9D8FCF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52F5FA9-D2B2-474C-BB5E-2F105B2E32F6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70918E3F-8082-4CDA-A754-4D42916E314E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326377-103A-42BE-B7D4-802084ACF3B0}"/>
              </a:ext>
            </a:extLst>
          </p:cNvPr>
          <p:cNvSpPr txBox="1"/>
          <p:nvPr/>
        </p:nvSpPr>
        <p:spPr>
          <a:xfrm>
            <a:off x="396850" y="216027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02576-D511-4C4D-91F1-016DD8E6074E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7D3050-13C8-4822-AF87-F4C49500BB1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347882" y="536713"/>
            <a:ext cx="7844118" cy="1187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D260334-F889-4401-A3AF-611350673C33}"/>
              </a:ext>
            </a:extLst>
          </p:cNvPr>
          <p:cNvGrpSpPr/>
          <p:nvPr/>
        </p:nvGrpSpPr>
        <p:grpSpPr>
          <a:xfrm>
            <a:off x="35757" y="1151770"/>
            <a:ext cx="759236" cy="434819"/>
            <a:chOff x="37626" y="1178441"/>
            <a:chExt cx="670417" cy="41351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345D319-53AB-4B25-AFD1-6B13130A7EBD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9612383-4A8B-40D0-A3BD-97CAC3BDE1E3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현 49">
              <a:extLst>
                <a:ext uri="{FF2B5EF4-FFF2-40B4-BE49-F238E27FC236}">
                  <a16:creationId xmlns:a16="http://schemas.microsoft.com/office/drawing/2014/main" id="{5A3E3220-8FE7-436A-BCC5-844E2ECC79AB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E30B9AF-5B13-4BBA-AF32-42E58D462B71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C350069-5996-4791-B67A-5A5A704E3CB2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A23B182-E3E7-414A-A772-5109142927A2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8DD272A-9A4F-4DCF-BFB1-E8BB4D6D0744}"/>
              </a:ext>
            </a:extLst>
          </p:cNvPr>
          <p:cNvSpPr txBox="1"/>
          <p:nvPr/>
        </p:nvSpPr>
        <p:spPr>
          <a:xfrm>
            <a:off x="865963" y="1236771"/>
            <a:ext cx="629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각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지수별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시각화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-  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붉은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곳으로 갈수록 </a:t>
            </a:r>
            <a:r>
              <a:rPr lang="ko-KR" altLang="en-US" sz="1200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수치가 </a:t>
            </a:r>
            <a:r>
              <a:rPr lang="ko-KR" altLang="en-US" sz="1200" b="1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높은 지수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</a:t>
            </a:r>
            <a:endParaRPr lang="en-US" altLang="ko-KR" sz="2000" b="1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810130-3BB9-406E-86F7-AD915912DD7A}"/>
              </a:ext>
            </a:extLst>
          </p:cNvPr>
          <p:cNvGrpSpPr/>
          <p:nvPr/>
        </p:nvGrpSpPr>
        <p:grpSpPr>
          <a:xfrm rot="691937">
            <a:off x="378453" y="1660542"/>
            <a:ext cx="204869" cy="356037"/>
            <a:chOff x="-1273870" y="1644397"/>
            <a:chExt cx="167218" cy="40168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07B268A-EEB5-4844-9D87-B8FBDE5C2320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3BB010A-9CDC-4383-BD57-6A2A95FC22C1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1CB928F-8850-4166-898A-97DAFE71241C}"/>
              </a:ext>
            </a:extLst>
          </p:cNvPr>
          <p:cNvSpPr/>
          <p:nvPr/>
        </p:nvSpPr>
        <p:spPr>
          <a:xfrm>
            <a:off x="648137" y="1936898"/>
            <a:ext cx="1286823" cy="322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보행지수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2E428-3868-4C61-97AE-0AB2EEBFDDBB}"/>
              </a:ext>
            </a:extLst>
          </p:cNvPr>
          <p:cNvSpPr/>
          <p:nvPr/>
        </p:nvSpPr>
        <p:spPr>
          <a:xfrm>
            <a:off x="6071445" y="1933798"/>
            <a:ext cx="1286047" cy="325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안전지수</a:t>
            </a:r>
            <a:endParaRPr lang="en-US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45AF2AC-F4AC-4D58-9E5F-C3F88F74B28A}"/>
              </a:ext>
            </a:extLst>
          </p:cNvPr>
          <p:cNvSpPr/>
          <p:nvPr/>
        </p:nvSpPr>
        <p:spPr>
          <a:xfrm>
            <a:off x="6033642" y="4443677"/>
            <a:ext cx="1286823" cy="359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주차지</a:t>
            </a: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수</a:t>
            </a:r>
            <a:endParaRPr lang="ko-KR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AFC9DA-293D-4DF5-94D3-3D7FCA39FB6C}"/>
              </a:ext>
            </a:extLst>
          </p:cNvPr>
          <p:cNvSpPr/>
          <p:nvPr/>
        </p:nvSpPr>
        <p:spPr>
          <a:xfrm>
            <a:off x="2113269" y="22906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2B687D-145E-4E74-A4AC-8C9DE2751B66}"/>
              </a:ext>
            </a:extLst>
          </p:cNvPr>
          <p:cNvSpPr txBox="1"/>
          <p:nvPr/>
        </p:nvSpPr>
        <p:spPr>
          <a:xfrm>
            <a:off x="9344453" y="2463393"/>
            <a:ext cx="2042218" cy="54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도봉구</a:t>
            </a:r>
            <a:r>
              <a:rPr lang="en-US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노원구</a:t>
            </a:r>
            <a:r>
              <a:rPr lang="en-US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강남구에 안전 </a:t>
            </a:r>
            <a:r>
              <a:rPr lang="ko-KR" altLang="en-US" sz="1400" kern="1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특이지점 존재 </a:t>
            </a:r>
            <a:r>
              <a:rPr lang="en-US" altLang="ko-KR" sz="1400" b="1" kern="1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</a:t>
            </a:r>
            <a:endParaRPr lang="en-US" altLang="ko-KR" sz="1400" b="1" kern="100" dirty="0">
              <a:effectLst/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258E30-5443-421E-AA02-E7DBB8EF079A}"/>
              </a:ext>
            </a:extLst>
          </p:cNvPr>
          <p:cNvSpPr txBox="1"/>
          <p:nvPr/>
        </p:nvSpPr>
        <p:spPr>
          <a:xfrm>
            <a:off x="9042587" y="4882005"/>
            <a:ext cx="3056142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회사가 많은 </a:t>
            </a:r>
            <a:r>
              <a:rPr lang="ko-KR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가산디지털단지 </a:t>
            </a:r>
            <a:r>
              <a:rPr lang="en-US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4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시청역 주변</a:t>
            </a: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 주차면 수가 높게 나타남 </a:t>
            </a:r>
            <a:endParaRPr lang="en-US" altLang="ko-KR" sz="13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5E039B-52DB-400D-A100-D3890E4F8B2D}"/>
              </a:ext>
            </a:extLst>
          </p:cNvPr>
          <p:cNvSpPr/>
          <p:nvPr/>
        </p:nvSpPr>
        <p:spPr>
          <a:xfrm>
            <a:off x="7201708" y="488200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C6DE3F6-8774-4618-AA87-86234F258A9F}"/>
              </a:ext>
            </a:extLst>
          </p:cNvPr>
          <p:cNvSpPr/>
          <p:nvPr/>
        </p:nvSpPr>
        <p:spPr>
          <a:xfrm>
            <a:off x="648137" y="4555172"/>
            <a:ext cx="1286823" cy="3322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교통지수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337D66-04BE-4C41-B40B-3D6C56352B13}"/>
              </a:ext>
            </a:extLst>
          </p:cNvPr>
          <p:cNvSpPr txBox="1"/>
          <p:nvPr/>
        </p:nvSpPr>
        <p:spPr>
          <a:xfrm>
            <a:off x="3193727" y="5211642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교통량은 대체적으로 </a:t>
            </a:r>
            <a:r>
              <a:rPr lang="ko-KR" altLang="ko-KR" sz="1400" kern="1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고르게 분포</a:t>
            </a:r>
            <a:endParaRPr lang="en-US" altLang="ko-KR" sz="1400" kern="100" dirty="0">
              <a:effectLst/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121020-0EF5-43DC-8543-2790AF9E0C6C}"/>
              </a:ext>
            </a:extLst>
          </p:cNvPr>
          <p:cNvSpPr txBox="1"/>
          <p:nvPr/>
        </p:nvSpPr>
        <p:spPr>
          <a:xfrm>
            <a:off x="3941672" y="2290503"/>
            <a:ext cx="1622549" cy="54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강</a:t>
            </a: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남</a:t>
            </a:r>
            <a:r>
              <a:rPr lang="en-US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경복궁 주변에</a:t>
            </a:r>
            <a:r>
              <a:rPr lang="en-US" altLang="ko-KR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생활인구가 많음</a:t>
            </a:r>
            <a:endParaRPr lang="ko-KR" altLang="ko-KR" sz="14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47B7D15-BBEA-4E25-86BE-B43F0599844C}"/>
              </a:ext>
            </a:extLst>
          </p:cNvPr>
          <p:cNvSpPr/>
          <p:nvPr/>
        </p:nvSpPr>
        <p:spPr>
          <a:xfrm>
            <a:off x="2336922" y="2750148"/>
            <a:ext cx="544269" cy="4940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1CC9A7-91F0-4032-B620-BCB0DC6F17D6}"/>
              </a:ext>
            </a:extLst>
          </p:cNvPr>
          <p:cNvSpPr/>
          <p:nvPr/>
        </p:nvSpPr>
        <p:spPr>
          <a:xfrm>
            <a:off x="2656372" y="3281602"/>
            <a:ext cx="544269" cy="4940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4092D9-7395-4476-966D-F5B571FE3408}"/>
              </a:ext>
            </a:extLst>
          </p:cNvPr>
          <p:cNvSpPr txBox="1"/>
          <p:nvPr/>
        </p:nvSpPr>
        <p:spPr>
          <a:xfrm>
            <a:off x="6018824" y="1663035"/>
            <a:ext cx="4346738" cy="2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교통사고가 많</a:t>
            </a: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인도폭이 좁은 곳</a:t>
            </a:r>
            <a:r>
              <a:rPr lang="ko-KR" altLang="en-US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과 관련된 지수</a:t>
            </a:r>
            <a:endParaRPr lang="en-US" altLang="ko-KR" sz="12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A405AF-3525-4540-883D-93F39D027695}"/>
              </a:ext>
            </a:extLst>
          </p:cNvPr>
          <p:cNvSpPr txBox="1"/>
          <p:nvPr/>
        </p:nvSpPr>
        <p:spPr>
          <a:xfrm>
            <a:off x="681327" y="1665705"/>
            <a:ext cx="1847951" cy="2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생활인구와 </a:t>
            </a:r>
            <a:r>
              <a:rPr lang="ko-KR" altLang="en-US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관련된 지수</a:t>
            </a:r>
            <a:endParaRPr lang="en-US" altLang="ko-KR" sz="12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F6C49D7-54A6-44CD-A442-6ADC2FFD1BC9}"/>
              </a:ext>
            </a:extLst>
          </p:cNvPr>
          <p:cNvGrpSpPr/>
          <p:nvPr/>
        </p:nvGrpSpPr>
        <p:grpSpPr>
          <a:xfrm rot="691937">
            <a:off x="5744971" y="1698429"/>
            <a:ext cx="204869" cy="356037"/>
            <a:chOff x="-1273870" y="1644397"/>
            <a:chExt cx="167218" cy="40168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E9A763D-332A-4204-9933-BD53E277B3E9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8847553-0B8C-43C5-BCFF-BED50E25812C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98F8229-78DE-410E-9BB7-6DCC831082B2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3333383" y="2563238"/>
            <a:ext cx="608289" cy="4799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371B52C1-8557-4BE9-B1E6-A26E6EB2470D}"/>
              </a:ext>
            </a:extLst>
          </p:cNvPr>
          <p:cNvSpPr/>
          <p:nvPr/>
        </p:nvSpPr>
        <p:spPr>
          <a:xfrm>
            <a:off x="7911979" y="2835973"/>
            <a:ext cx="395913" cy="3457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66FC957-6E4E-4DBA-BE39-5EF87B7AD656}"/>
              </a:ext>
            </a:extLst>
          </p:cNvPr>
          <p:cNvSpPr/>
          <p:nvPr/>
        </p:nvSpPr>
        <p:spPr>
          <a:xfrm flipV="1">
            <a:off x="7960150" y="2307028"/>
            <a:ext cx="472114" cy="4810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8B8117F-333A-4F6A-BCD6-DC8E74C6BE2C}"/>
              </a:ext>
            </a:extLst>
          </p:cNvPr>
          <p:cNvSpPr/>
          <p:nvPr/>
        </p:nvSpPr>
        <p:spPr>
          <a:xfrm>
            <a:off x="7960151" y="3477416"/>
            <a:ext cx="607172" cy="4810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07FFDFF-7D5A-43E5-BE47-61E5E10FB4E6}"/>
              </a:ext>
            </a:extLst>
          </p:cNvPr>
          <p:cNvCxnSpPr>
            <a:cxnSpLocks/>
          </p:cNvCxnSpPr>
          <p:nvPr/>
        </p:nvCxnSpPr>
        <p:spPr>
          <a:xfrm flipV="1">
            <a:off x="8707154" y="2823543"/>
            <a:ext cx="506441" cy="18532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B4A855B-36F7-4901-8A3F-7881F6F2FE9A}"/>
              </a:ext>
            </a:extLst>
          </p:cNvPr>
          <p:cNvCxnSpPr>
            <a:cxnSpLocks/>
          </p:cNvCxnSpPr>
          <p:nvPr/>
        </p:nvCxnSpPr>
        <p:spPr>
          <a:xfrm flipV="1">
            <a:off x="8646642" y="5194965"/>
            <a:ext cx="536000" cy="27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6AE2E47-AF6B-4BDF-AA05-70C8BA459E52}"/>
              </a:ext>
            </a:extLst>
          </p:cNvPr>
          <p:cNvSpPr txBox="1"/>
          <p:nvPr/>
        </p:nvSpPr>
        <p:spPr>
          <a:xfrm>
            <a:off x="672001" y="4242317"/>
            <a:ext cx="4566235" cy="2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교통량과 </a:t>
            </a:r>
            <a:r>
              <a:rPr lang="ko-KR" altLang="en-US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관련된 지수</a:t>
            </a:r>
            <a:r>
              <a:rPr lang="en-US" altLang="ko-KR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교통량이 적을 수록 </a:t>
            </a:r>
            <a:r>
              <a:rPr lang="ko-KR" altLang="en-US" sz="1200" kern="1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노랑</a:t>
            </a: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으로 표현됨 </a:t>
            </a:r>
            <a:r>
              <a:rPr lang="en-US" altLang="ko-KR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en-US" altLang="ko-KR" sz="12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D5D8E72-097E-47F5-9F0E-8094AA9DE73E}"/>
              </a:ext>
            </a:extLst>
          </p:cNvPr>
          <p:cNvGrpSpPr/>
          <p:nvPr/>
        </p:nvGrpSpPr>
        <p:grpSpPr>
          <a:xfrm rot="691937">
            <a:off x="392385" y="4242998"/>
            <a:ext cx="204869" cy="356037"/>
            <a:chOff x="-1273870" y="1644397"/>
            <a:chExt cx="167218" cy="401681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6E7F73C-B244-49CA-9AE6-199855932665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AFF8C8F-00BE-4743-AD74-4B55CE0CD845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A29F3612-DCAF-46F0-85C8-92A9274283DF}"/>
              </a:ext>
            </a:extLst>
          </p:cNvPr>
          <p:cNvSpPr/>
          <p:nvPr/>
        </p:nvSpPr>
        <p:spPr>
          <a:xfrm>
            <a:off x="7663057" y="5224006"/>
            <a:ext cx="904266" cy="5671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0FDFB64-5701-41F4-BDF0-35B0EFF4DCC0}"/>
              </a:ext>
            </a:extLst>
          </p:cNvPr>
          <p:cNvSpPr/>
          <p:nvPr/>
        </p:nvSpPr>
        <p:spPr>
          <a:xfrm>
            <a:off x="6732061" y="5705939"/>
            <a:ext cx="650791" cy="5671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B04E48-1ADC-46BB-8FDA-FF8D2D78BCBD}"/>
              </a:ext>
            </a:extLst>
          </p:cNvPr>
          <p:cNvSpPr txBox="1"/>
          <p:nvPr/>
        </p:nvSpPr>
        <p:spPr>
          <a:xfrm>
            <a:off x="6033642" y="4183396"/>
            <a:ext cx="1847951" cy="28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주차면 수와</a:t>
            </a:r>
            <a:r>
              <a:rPr lang="ko-KR" altLang="en-US" sz="1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관련된 지수</a:t>
            </a:r>
            <a:endParaRPr lang="en-US" altLang="ko-KR" sz="12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4D4503E-E58A-47D8-A8C1-DC282A428D72}"/>
              </a:ext>
            </a:extLst>
          </p:cNvPr>
          <p:cNvGrpSpPr/>
          <p:nvPr/>
        </p:nvGrpSpPr>
        <p:grpSpPr>
          <a:xfrm rot="691937">
            <a:off x="5761807" y="4210134"/>
            <a:ext cx="204869" cy="356037"/>
            <a:chOff x="-1273870" y="1644397"/>
            <a:chExt cx="167218" cy="401681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76317A8-D922-42AF-AD4D-BE609F38846A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D0801F-80D8-454D-8415-C8F2B6A91618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34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62E0B2-324C-4EB8-BE57-0BCB5B60B110}"/>
              </a:ext>
            </a:extLst>
          </p:cNvPr>
          <p:cNvSpPr/>
          <p:nvPr/>
        </p:nvSpPr>
        <p:spPr>
          <a:xfrm>
            <a:off x="0" y="1858996"/>
            <a:ext cx="12192000" cy="447351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7" name="그림 56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15D6137F-6AB4-49D7-985E-58A6210A308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2769" r="7561" b="4938"/>
          <a:stretch/>
        </p:blipFill>
        <p:spPr bwMode="auto">
          <a:xfrm>
            <a:off x="5367883" y="2051707"/>
            <a:ext cx="6263640" cy="40880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390024" y="29566"/>
            <a:ext cx="12192000" cy="793474"/>
            <a:chOff x="0" y="128757"/>
            <a:chExt cx="12192000" cy="79347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BA0A6-461A-4BF8-8AB9-6C4767A184C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40643D4-7AC2-49DE-A783-D272CFFFAC58}"/>
              </a:ext>
            </a:extLst>
          </p:cNvPr>
          <p:cNvSpPr txBox="1"/>
          <p:nvPr/>
        </p:nvSpPr>
        <p:spPr>
          <a:xfrm>
            <a:off x="872145" y="1278141"/>
            <a:ext cx="57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순위권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최종 후보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입지 </a:t>
            </a:r>
            <a:r>
              <a:rPr lang="ko-KR" altLang="ko-KR" sz="1800" b="1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  <a:r>
              <a:rPr lang="ko-KR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pic>
        <p:nvPicPr>
          <p:cNvPr id="58" name="그림 5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7EB11ED-DFC0-4D40-ACAA-88E8F4E95B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2426" y="2020168"/>
            <a:ext cx="6144531" cy="1091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D2D8FD5-2AEB-4DD7-8519-0AB65B3B4DB8}"/>
              </a:ext>
            </a:extLst>
          </p:cNvPr>
          <p:cNvGrpSpPr/>
          <p:nvPr/>
        </p:nvGrpSpPr>
        <p:grpSpPr>
          <a:xfrm rot="691937">
            <a:off x="562382" y="3560752"/>
            <a:ext cx="204869" cy="356037"/>
            <a:chOff x="-1273870" y="1644397"/>
            <a:chExt cx="167218" cy="40168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A7F280E-F879-44F4-A84D-001B7FDCDE62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83AFD1C-EFF2-4604-AE16-8A663F1D97FB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D50DE1-6F10-45D1-87DA-89535B7EF09C}"/>
              </a:ext>
            </a:extLst>
          </p:cNvPr>
          <p:cNvSpPr txBox="1"/>
          <p:nvPr/>
        </p:nvSpPr>
        <p:spPr>
          <a:xfrm>
            <a:off x="872145" y="3499300"/>
            <a:ext cx="528677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 합산으로 도로별 지역 점수 산출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ko-KR" sz="1600" b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결과</a:t>
            </a:r>
            <a:endParaRPr lang="en-US" altLang="ko-KR" sz="1600" b="1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마들로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노해로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69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선릉로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86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</a:t>
            </a:r>
            <a:r>
              <a:rPr lang="ko-KR" altLang="ko-KR" sz="13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ko-KR" altLang="en-US" sz="13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18C3E5-FA19-4009-8D5F-A3C5951052B7}"/>
              </a:ext>
            </a:extLst>
          </p:cNvPr>
          <p:cNvSpPr txBox="1"/>
          <p:nvPr/>
        </p:nvSpPr>
        <p:spPr>
          <a:xfrm>
            <a:off x="825983" y="5268185"/>
            <a:ext cx="505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tabLst>
                <a:tab pos="5461000" algn="r"/>
              </a:tabLst>
            </a:pP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하얀색  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&lt; 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파란색</a:t>
            </a:r>
            <a:r>
              <a:rPr lang="ko-KR" altLang="en-US" sz="1800" dirty="0">
                <a:solidFill>
                  <a:srgbClr val="00206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&lt;</a:t>
            </a:r>
            <a:r>
              <a:rPr lang="en-US" altLang="ko-KR" sz="1800" dirty="0">
                <a:solidFill>
                  <a:srgbClr val="00206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800" b="1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빨간색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순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en-US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높은 점수</a:t>
            </a:r>
            <a:endParaRPr lang="en-US" altLang="ko-KR" sz="1800" b="1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27F9CF1-A358-4D52-95ED-848D9F34590B}"/>
              </a:ext>
            </a:extLst>
          </p:cNvPr>
          <p:cNvGrpSpPr/>
          <p:nvPr/>
        </p:nvGrpSpPr>
        <p:grpSpPr>
          <a:xfrm rot="691937">
            <a:off x="557055" y="4685861"/>
            <a:ext cx="204869" cy="356037"/>
            <a:chOff x="-1273870" y="1644397"/>
            <a:chExt cx="167218" cy="40168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C20B603-60B9-425C-BC80-18C778048C01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FDC9F5-847A-4F40-A726-9DF70E449AE7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FED344B-3108-4C2C-8DC2-E06046843B80}"/>
              </a:ext>
            </a:extLst>
          </p:cNvPr>
          <p:cNvSpPr txBox="1"/>
          <p:nvPr/>
        </p:nvSpPr>
        <p:spPr>
          <a:xfrm>
            <a:off x="872145" y="4745520"/>
            <a:ext cx="3331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지역 상위 순위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7006B0-AE71-40ED-8833-707673F5DE33}"/>
              </a:ext>
            </a:extLst>
          </p:cNvPr>
          <p:cNvGrpSpPr/>
          <p:nvPr/>
        </p:nvGrpSpPr>
        <p:grpSpPr>
          <a:xfrm>
            <a:off x="390024" y="29566"/>
            <a:ext cx="12192000" cy="793474"/>
            <a:chOff x="0" y="128757"/>
            <a:chExt cx="12192000" cy="79347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FAB8706-A546-4E33-BFB1-6A11092E23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1985A78-6115-4775-B57B-07CB2F7B049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B65FFF-EF33-4C8A-BE6F-250F50DD1D21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DAE09F-035B-4FA4-AA8B-BB29C1FB9706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D725D0-64C0-4C21-A80A-16C46F203A7E}"/>
              </a:ext>
            </a:extLst>
          </p:cNvPr>
          <p:cNvCxnSpPr>
            <a:cxnSpLocks/>
            <a:endCxn id="44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31F4E-931A-4C50-9094-6B8F22794565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F03BD9A-D7C1-4F3D-A8FE-B3127B5042CE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원형: 비어 있음 43">
              <a:extLst>
                <a:ext uri="{FF2B5EF4-FFF2-40B4-BE49-F238E27FC236}">
                  <a16:creationId xmlns:a16="http://schemas.microsoft.com/office/drawing/2014/main" id="{E07F1987-06CE-4358-AB63-0885ABD350E6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FE48AFF-CAD5-491A-8197-990C6FBEBEC5}"/>
              </a:ext>
            </a:extLst>
          </p:cNvPr>
          <p:cNvSpPr txBox="1"/>
          <p:nvPr/>
        </p:nvSpPr>
        <p:spPr>
          <a:xfrm>
            <a:off x="382024" y="251590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41C1BF-BF8C-44C7-B3D2-8A665C8C9459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8B69290-7E4C-4C9B-B8E5-6BF79F06B30C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347882" y="536713"/>
            <a:ext cx="7844118" cy="1187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8C37A88-0932-4F75-8B95-60A15B345708}"/>
              </a:ext>
            </a:extLst>
          </p:cNvPr>
          <p:cNvGrpSpPr/>
          <p:nvPr/>
        </p:nvGrpSpPr>
        <p:grpSpPr>
          <a:xfrm>
            <a:off x="35757" y="1151770"/>
            <a:ext cx="759236" cy="434819"/>
            <a:chOff x="37626" y="1178441"/>
            <a:chExt cx="670417" cy="41351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D41A935-85E1-45EB-994E-4DADB1BEE220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9638624-1234-4379-959B-ACC9854E392D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9" name="현 68">
              <a:extLst>
                <a:ext uri="{FF2B5EF4-FFF2-40B4-BE49-F238E27FC236}">
                  <a16:creationId xmlns:a16="http://schemas.microsoft.com/office/drawing/2014/main" id="{03B73141-9DAA-41F1-8E33-448A48D7B156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06ECFBE-DE3E-4444-8E3C-FBCF0F10C1B2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85D19D-B6E4-47F6-BCA1-396A615773E0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37EFCE1-DAB7-4B31-AA31-2D530CB9588F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92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62E0B2-324C-4EB8-BE57-0BCB5B60B110}"/>
              </a:ext>
            </a:extLst>
          </p:cNvPr>
          <p:cNvSpPr/>
          <p:nvPr/>
        </p:nvSpPr>
        <p:spPr>
          <a:xfrm>
            <a:off x="0" y="1816408"/>
            <a:ext cx="12192000" cy="50256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7" name="그림 66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D00D2C43-C998-4CD4-A5BC-50B6E3FC1A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2769" r="7561" b="4938"/>
          <a:stretch/>
        </p:blipFill>
        <p:spPr bwMode="auto">
          <a:xfrm>
            <a:off x="0" y="3127024"/>
            <a:ext cx="3018652" cy="2333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390024" y="29566"/>
            <a:ext cx="12192000" cy="793474"/>
            <a:chOff x="0" y="128757"/>
            <a:chExt cx="12192000" cy="79347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BA0A6-461A-4BF8-8AB9-6C4767A184C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53978" y="1217270"/>
            <a:ext cx="759236" cy="434819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40643D4-7AC2-49DE-A783-D272CFFFAC58}"/>
              </a:ext>
            </a:extLst>
          </p:cNvPr>
          <p:cNvSpPr txBox="1"/>
          <p:nvPr/>
        </p:nvSpPr>
        <p:spPr>
          <a:xfrm>
            <a:off x="862322" y="1233967"/>
            <a:ext cx="359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순위권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최적 입지 후보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1,2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277F1C-E526-473E-B011-E7F78B4CA61A}"/>
              </a:ext>
            </a:extLst>
          </p:cNvPr>
          <p:cNvSpPr/>
          <p:nvPr/>
        </p:nvSpPr>
        <p:spPr>
          <a:xfrm>
            <a:off x="9337213" y="4594348"/>
            <a:ext cx="1392345" cy="19988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58EA7D7-856D-408E-89F3-6E8B7D960153}"/>
              </a:ext>
            </a:extLst>
          </p:cNvPr>
          <p:cNvSpPr/>
          <p:nvPr/>
        </p:nvSpPr>
        <p:spPr>
          <a:xfrm>
            <a:off x="9312520" y="2583184"/>
            <a:ext cx="1435540" cy="188498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738C08-3A46-4FAF-8F38-72FF4763B4F6}"/>
              </a:ext>
            </a:extLst>
          </p:cNvPr>
          <p:cNvSpPr txBox="1"/>
          <p:nvPr/>
        </p:nvSpPr>
        <p:spPr>
          <a:xfrm>
            <a:off x="9365549" y="2343880"/>
            <a:ext cx="138251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마들로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3F1B7-C516-44B5-980E-A382A2447064}"/>
              </a:ext>
            </a:extLst>
          </p:cNvPr>
          <p:cNvSpPr/>
          <p:nvPr/>
        </p:nvSpPr>
        <p:spPr>
          <a:xfrm>
            <a:off x="1411544" y="3429001"/>
            <a:ext cx="842357" cy="69439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70374B0-732A-4436-A03D-8973AA26B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3" b="13863"/>
          <a:stretch/>
        </p:blipFill>
        <p:spPr>
          <a:xfrm>
            <a:off x="2970249" y="1788021"/>
            <a:ext cx="5331328" cy="2167685"/>
          </a:xfrm>
          <a:prstGeom prst="rect">
            <a:avLst/>
          </a:prstGeom>
          <a:ln>
            <a:noFill/>
          </a:ln>
          <a:effectLst>
            <a:outerShdw blurRad="2667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B3F05C61-ABB4-4D18-875A-8B852D14F3E9}"/>
              </a:ext>
            </a:extLst>
          </p:cNvPr>
          <p:cNvSpPr/>
          <p:nvPr/>
        </p:nvSpPr>
        <p:spPr>
          <a:xfrm>
            <a:off x="1411544" y="3526992"/>
            <a:ext cx="910396" cy="554818"/>
          </a:xfrm>
          <a:prstGeom prst="ellipse">
            <a:avLst/>
          </a:prstGeom>
          <a:solidFill>
            <a:schemeClr val="accent4">
              <a:alpha val="41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C4D01E-FA1D-449C-88CE-50958EFB0691}"/>
              </a:ext>
            </a:extLst>
          </p:cNvPr>
          <p:cNvCxnSpPr>
            <a:cxnSpLocks/>
          </p:cNvCxnSpPr>
          <p:nvPr/>
        </p:nvCxnSpPr>
        <p:spPr>
          <a:xfrm flipV="1">
            <a:off x="2131806" y="2926080"/>
            <a:ext cx="836811" cy="83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B7758B3-2732-4F4C-9DE3-E9A8FFE2A393}"/>
              </a:ext>
            </a:extLst>
          </p:cNvPr>
          <p:cNvSpPr/>
          <p:nvPr/>
        </p:nvSpPr>
        <p:spPr>
          <a:xfrm>
            <a:off x="8600678" y="1380660"/>
            <a:ext cx="3227476" cy="775914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270660-900D-49EB-8E10-D7B8FC62DFD2}"/>
              </a:ext>
            </a:extLst>
          </p:cNvPr>
          <p:cNvSpPr/>
          <p:nvPr/>
        </p:nvSpPr>
        <p:spPr>
          <a:xfrm>
            <a:off x="9284185" y="4438427"/>
            <a:ext cx="1521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노해로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69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길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FFF44-42DE-4F5E-A0EE-9309ECF12133}"/>
              </a:ext>
            </a:extLst>
          </p:cNvPr>
          <p:cNvSpPr txBox="1"/>
          <p:nvPr/>
        </p:nvSpPr>
        <p:spPr>
          <a:xfrm>
            <a:off x="8567705" y="1378324"/>
            <a:ext cx="3293421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교통량이 원활하고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보행수요가 높으며 사고가 자주 발생하는 지역 도출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1777D68-A3EA-4172-A9A4-E9534C63D39B}"/>
              </a:ext>
            </a:extLst>
          </p:cNvPr>
          <p:cNvSpPr/>
          <p:nvPr/>
        </p:nvSpPr>
        <p:spPr>
          <a:xfrm>
            <a:off x="8600678" y="2146025"/>
            <a:ext cx="3227476" cy="4401160"/>
          </a:xfrm>
          <a:prstGeom prst="roundRect">
            <a:avLst>
              <a:gd name="adj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2A0E79-337C-4F4A-9E0B-661D4DD07D04}"/>
              </a:ext>
            </a:extLst>
          </p:cNvPr>
          <p:cNvSpPr txBox="1"/>
          <p:nvPr/>
        </p:nvSpPr>
        <p:spPr>
          <a:xfrm>
            <a:off x="9013420" y="2813749"/>
            <a:ext cx="2555694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어린이 보호구역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좁은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보도 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 단지  주변 보행수요 높음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사다리꼴 21">
            <a:extLst>
              <a:ext uri="{FF2B5EF4-FFF2-40B4-BE49-F238E27FC236}">
                <a16:creationId xmlns:a16="http://schemas.microsoft.com/office/drawing/2014/main" id="{758B0650-31F6-4AE9-81EB-E2DA35F61462}"/>
              </a:ext>
            </a:extLst>
          </p:cNvPr>
          <p:cNvSpPr/>
          <p:nvPr/>
        </p:nvSpPr>
        <p:spPr>
          <a:xfrm rot="16200000">
            <a:off x="222717" y="3800473"/>
            <a:ext cx="4790170" cy="725318"/>
          </a:xfrm>
          <a:custGeom>
            <a:avLst/>
            <a:gdLst>
              <a:gd name="connsiteX0" fmla="*/ 0 w 1798777"/>
              <a:gd name="connsiteY0" fmla="*/ 838193 h 838193"/>
              <a:gd name="connsiteX1" fmla="*/ 667654 w 1798777"/>
              <a:gd name="connsiteY1" fmla="*/ 0 h 838193"/>
              <a:gd name="connsiteX2" fmla="*/ 1131123 w 1798777"/>
              <a:gd name="connsiteY2" fmla="*/ 0 h 838193"/>
              <a:gd name="connsiteX3" fmla="*/ 1798777 w 1798777"/>
              <a:gd name="connsiteY3" fmla="*/ 838193 h 838193"/>
              <a:gd name="connsiteX4" fmla="*/ 0 w 1798777"/>
              <a:gd name="connsiteY4" fmla="*/ 838193 h 838193"/>
              <a:gd name="connsiteX0" fmla="*/ 0 w 3532327"/>
              <a:gd name="connsiteY0" fmla="*/ 831843 h 838193"/>
              <a:gd name="connsiteX1" fmla="*/ 2401204 w 3532327"/>
              <a:gd name="connsiteY1" fmla="*/ 0 h 838193"/>
              <a:gd name="connsiteX2" fmla="*/ 2864673 w 3532327"/>
              <a:gd name="connsiteY2" fmla="*/ 0 h 838193"/>
              <a:gd name="connsiteX3" fmla="*/ 3532327 w 3532327"/>
              <a:gd name="connsiteY3" fmla="*/ 838193 h 838193"/>
              <a:gd name="connsiteX4" fmla="*/ 0 w 3532327"/>
              <a:gd name="connsiteY4" fmla="*/ 831843 h 838193"/>
              <a:gd name="connsiteX0" fmla="*/ 0 w 3252927"/>
              <a:gd name="connsiteY0" fmla="*/ 831843 h 831843"/>
              <a:gd name="connsiteX1" fmla="*/ 2401204 w 3252927"/>
              <a:gd name="connsiteY1" fmla="*/ 0 h 831843"/>
              <a:gd name="connsiteX2" fmla="*/ 2864673 w 3252927"/>
              <a:gd name="connsiteY2" fmla="*/ 0 h 831843"/>
              <a:gd name="connsiteX3" fmla="*/ 3252927 w 3252927"/>
              <a:gd name="connsiteY3" fmla="*/ 825493 h 831843"/>
              <a:gd name="connsiteX4" fmla="*/ 0 w 3252927"/>
              <a:gd name="connsiteY4" fmla="*/ 831843 h 831843"/>
              <a:gd name="connsiteX0" fmla="*/ 0 w 3252927"/>
              <a:gd name="connsiteY0" fmla="*/ 831843 h 831843"/>
              <a:gd name="connsiteX1" fmla="*/ 2401204 w 3252927"/>
              <a:gd name="connsiteY1" fmla="*/ 0 h 831843"/>
              <a:gd name="connsiteX2" fmla="*/ 2864673 w 3252927"/>
              <a:gd name="connsiteY2" fmla="*/ 0 h 831843"/>
              <a:gd name="connsiteX3" fmla="*/ 3252927 w 3252927"/>
              <a:gd name="connsiteY3" fmla="*/ 819143 h 831843"/>
              <a:gd name="connsiteX4" fmla="*/ 0 w 3252927"/>
              <a:gd name="connsiteY4" fmla="*/ 831843 h 831843"/>
              <a:gd name="connsiteX0" fmla="*/ 0 w 3252927"/>
              <a:gd name="connsiteY0" fmla="*/ 929210 h 929210"/>
              <a:gd name="connsiteX1" fmla="*/ 2401204 w 3252927"/>
              <a:gd name="connsiteY1" fmla="*/ 97367 h 929210"/>
              <a:gd name="connsiteX2" fmla="*/ 2809920 w 3252927"/>
              <a:gd name="connsiteY2" fmla="*/ 0 h 929210"/>
              <a:gd name="connsiteX3" fmla="*/ 3252927 w 3252927"/>
              <a:gd name="connsiteY3" fmla="*/ 916510 h 929210"/>
              <a:gd name="connsiteX4" fmla="*/ 0 w 3252927"/>
              <a:gd name="connsiteY4" fmla="*/ 929210 h 929210"/>
              <a:gd name="connsiteX0" fmla="*/ 0 w 3252927"/>
              <a:gd name="connsiteY0" fmla="*/ 929210 h 929210"/>
              <a:gd name="connsiteX1" fmla="*/ 2348555 w 3252927"/>
              <a:gd name="connsiteY1" fmla="*/ 8466 h 929210"/>
              <a:gd name="connsiteX2" fmla="*/ 2809920 w 3252927"/>
              <a:gd name="connsiteY2" fmla="*/ 0 h 929210"/>
              <a:gd name="connsiteX3" fmla="*/ 3252927 w 3252927"/>
              <a:gd name="connsiteY3" fmla="*/ 916510 h 929210"/>
              <a:gd name="connsiteX4" fmla="*/ 0 w 3252927"/>
              <a:gd name="connsiteY4" fmla="*/ 929210 h 929210"/>
              <a:gd name="connsiteX0" fmla="*/ 0 w 3202388"/>
              <a:gd name="connsiteY0" fmla="*/ 934292 h 934292"/>
              <a:gd name="connsiteX1" fmla="*/ 2298016 w 3202388"/>
              <a:gd name="connsiteY1" fmla="*/ 8466 h 934292"/>
              <a:gd name="connsiteX2" fmla="*/ 2759381 w 3202388"/>
              <a:gd name="connsiteY2" fmla="*/ 0 h 934292"/>
              <a:gd name="connsiteX3" fmla="*/ 3202388 w 3202388"/>
              <a:gd name="connsiteY3" fmla="*/ 916510 h 934292"/>
              <a:gd name="connsiteX4" fmla="*/ 0 w 3202388"/>
              <a:gd name="connsiteY4" fmla="*/ 934292 h 934292"/>
              <a:gd name="connsiteX0" fmla="*/ 0 w 3237764"/>
              <a:gd name="connsiteY0" fmla="*/ 934292 h 934292"/>
              <a:gd name="connsiteX1" fmla="*/ 2298016 w 3237764"/>
              <a:gd name="connsiteY1" fmla="*/ 8466 h 934292"/>
              <a:gd name="connsiteX2" fmla="*/ 2759381 w 3237764"/>
              <a:gd name="connsiteY2" fmla="*/ 0 h 934292"/>
              <a:gd name="connsiteX3" fmla="*/ 3237764 w 3237764"/>
              <a:gd name="connsiteY3" fmla="*/ 916510 h 934292"/>
              <a:gd name="connsiteX4" fmla="*/ 0 w 3237764"/>
              <a:gd name="connsiteY4" fmla="*/ 934292 h 934292"/>
              <a:gd name="connsiteX0" fmla="*/ 0 w 3237764"/>
              <a:gd name="connsiteY0" fmla="*/ 934292 h 934292"/>
              <a:gd name="connsiteX1" fmla="*/ 2003192 w 3237764"/>
              <a:gd name="connsiteY1" fmla="*/ 152399 h 934292"/>
              <a:gd name="connsiteX2" fmla="*/ 2759381 w 3237764"/>
              <a:gd name="connsiteY2" fmla="*/ 0 h 934292"/>
              <a:gd name="connsiteX3" fmla="*/ 3237764 w 3237764"/>
              <a:gd name="connsiteY3" fmla="*/ 916510 h 934292"/>
              <a:gd name="connsiteX4" fmla="*/ 0 w 3237764"/>
              <a:gd name="connsiteY4" fmla="*/ 934292 h 934292"/>
              <a:gd name="connsiteX0" fmla="*/ 0 w 3237764"/>
              <a:gd name="connsiteY0" fmla="*/ 807292 h 807292"/>
              <a:gd name="connsiteX1" fmla="*/ 2003192 w 3237764"/>
              <a:gd name="connsiteY1" fmla="*/ 25399 h 807292"/>
              <a:gd name="connsiteX2" fmla="*/ 2607757 w 3237764"/>
              <a:gd name="connsiteY2" fmla="*/ 0 h 807292"/>
              <a:gd name="connsiteX3" fmla="*/ 3237764 w 3237764"/>
              <a:gd name="connsiteY3" fmla="*/ 789510 h 807292"/>
              <a:gd name="connsiteX4" fmla="*/ 0 w 3237764"/>
              <a:gd name="connsiteY4" fmla="*/ 807292 h 807292"/>
              <a:gd name="connsiteX0" fmla="*/ 0 w 3237764"/>
              <a:gd name="connsiteY0" fmla="*/ 794592 h 794592"/>
              <a:gd name="connsiteX1" fmla="*/ 2003192 w 3237764"/>
              <a:gd name="connsiteY1" fmla="*/ 12699 h 794592"/>
              <a:gd name="connsiteX2" fmla="*/ 2620392 w 3237764"/>
              <a:gd name="connsiteY2" fmla="*/ 0 h 794592"/>
              <a:gd name="connsiteX3" fmla="*/ 3237764 w 3237764"/>
              <a:gd name="connsiteY3" fmla="*/ 776810 h 794592"/>
              <a:gd name="connsiteX4" fmla="*/ 0 w 3237764"/>
              <a:gd name="connsiteY4" fmla="*/ 794592 h 794592"/>
              <a:gd name="connsiteX0" fmla="*/ 0 w 3736443"/>
              <a:gd name="connsiteY0" fmla="*/ 794592 h 794592"/>
              <a:gd name="connsiteX1" fmla="*/ 2003192 w 3736443"/>
              <a:gd name="connsiteY1" fmla="*/ 12699 h 794592"/>
              <a:gd name="connsiteX2" fmla="*/ 2620392 w 3736443"/>
              <a:gd name="connsiteY2" fmla="*/ 0 h 794592"/>
              <a:gd name="connsiteX3" fmla="*/ 3736443 w 3736443"/>
              <a:gd name="connsiteY3" fmla="*/ 740345 h 794592"/>
              <a:gd name="connsiteX4" fmla="*/ 0 w 3736443"/>
              <a:gd name="connsiteY4" fmla="*/ 794592 h 794592"/>
              <a:gd name="connsiteX0" fmla="*/ 0 w 3736443"/>
              <a:gd name="connsiteY0" fmla="*/ 806202 h 806202"/>
              <a:gd name="connsiteX1" fmla="*/ 2104865 w 3736443"/>
              <a:gd name="connsiteY1" fmla="*/ 0 h 806202"/>
              <a:gd name="connsiteX2" fmla="*/ 2620392 w 3736443"/>
              <a:gd name="connsiteY2" fmla="*/ 11610 h 806202"/>
              <a:gd name="connsiteX3" fmla="*/ 3736443 w 3736443"/>
              <a:gd name="connsiteY3" fmla="*/ 751955 h 806202"/>
              <a:gd name="connsiteX4" fmla="*/ 0 w 3736443"/>
              <a:gd name="connsiteY4" fmla="*/ 806202 h 806202"/>
              <a:gd name="connsiteX0" fmla="*/ 0 w 3312807"/>
              <a:gd name="connsiteY0" fmla="*/ 760622 h 760622"/>
              <a:gd name="connsiteX1" fmla="*/ 1681229 w 3312807"/>
              <a:gd name="connsiteY1" fmla="*/ 0 h 760622"/>
              <a:gd name="connsiteX2" fmla="*/ 2196756 w 3312807"/>
              <a:gd name="connsiteY2" fmla="*/ 11610 h 760622"/>
              <a:gd name="connsiteX3" fmla="*/ 3312807 w 3312807"/>
              <a:gd name="connsiteY3" fmla="*/ 751955 h 760622"/>
              <a:gd name="connsiteX4" fmla="*/ 0 w 3312807"/>
              <a:gd name="connsiteY4" fmla="*/ 760622 h 76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2807" h="760622">
                <a:moveTo>
                  <a:pt x="0" y="760622"/>
                </a:moveTo>
                <a:lnTo>
                  <a:pt x="1681229" y="0"/>
                </a:lnTo>
                <a:lnTo>
                  <a:pt x="2196756" y="11610"/>
                </a:lnTo>
                <a:lnTo>
                  <a:pt x="3312807" y="751955"/>
                </a:lnTo>
                <a:lnTo>
                  <a:pt x="0" y="760622"/>
                </a:lnTo>
                <a:close/>
              </a:path>
            </a:pathLst>
          </a:custGeom>
          <a:solidFill>
            <a:schemeClr val="accent6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B63B049-65EA-48FB-9B36-F3ED530E8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0" b="15860"/>
          <a:stretch/>
        </p:blipFill>
        <p:spPr>
          <a:xfrm>
            <a:off x="2968617" y="4438427"/>
            <a:ext cx="5331328" cy="2138357"/>
          </a:xfrm>
          <a:prstGeom prst="rect">
            <a:avLst/>
          </a:prstGeom>
          <a:ln>
            <a:noFill/>
          </a:ln>
          <a:effectLst>
            <a:outerShdw blurRad="2667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AE88AB7-95C5-4D61-BDBE-27D37785E67B}"/>
              </a:ext>
            </a:extLst>
          </p:cNvPr>
          <p:cNvSpPr txBox="1"/>
          <p:nvPr/>
        </p:nvSpPr>
        <p:spPr>
          <a:xfrm>
            <a:off x="9033330" y="4896819"/>
            <a:ext cx="267954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원활한 교통량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불필요한 차도 수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좁은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보도폭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근방에 </a:t>
            </a:r>
            <a:r>
              <a:rPr lang="ko-KR" altLang="en-US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공영주차장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존재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55BA98-EA92-41E7-87F9-26D5C1075B97}"/>
              </a:ext>
            </a:extLst>
          </p:cNvPr>
          <p:cNvGrpSpPr/>
          <p:nvPr/>
        </p:nvGrpSpPr>
        <p:grpSpPr>
          <a:xfrm rot="691937">
            <a:off x="8814896" y="4420267"/>
            <a:ext cx="241959" cy="461728"/>
            <a:chOff x="-1273870" y="1644397"/>
            <a:chExt cx="167218" cy="40168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AA5802C-E844-45B3-A176-EEB5EB20153D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124D6AF-F798-4586-B488-E1F8E3F6BAC3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E3C12C5-DF62-4ABE-8601-882156E64021}"/>
              </a:ext>
            </a:extLst>
          </p:cNvPr>
          <p:cNvGrpSpPr/>
          <p:nvPr/>
        </p:nvGrpSpPr>
        <p:grpSpPr>
          <a:xfrm rot="691937">
            <a:off x="8811060" y="2363406"/>
            <a:ext cx="241959" cy="461728"/>
            <a:chOff x="-1273870" y="1644397"/>
            <a:chExt cx="167218" cy="40168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8E11421-DC1C-41A1-98C1-FDDB0939F664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1014B2A-81E0-4C29-B569-A692097937FB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593CA7D-9EB8-47E2-BA8E-737A00469F79}"/>
              </a:ext>
            </a:extLst>
          </p:cNvPr>
          <p:cNvSpPr txBox="1"/>
          <p:nvPr/>
        </p:nvSpPr>
        <p:spPr>
          <a:xfrm>
            <a:off x="6323187" y="1444350"/>
            <a:ext cx="255569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도봉구 마들로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A985C7-9BE7-4DE3-8ECB-12F7F238AD54}"/>
              </a:ext>
            </a:extLst>
          </p:cNvPr>
          <p:cNvSpPr txBox="1"/>
          <p:nvPr/>
        </p:nvSpPr>
        <p:spPr>
          <a:xfrm>
            <a:off x="6371597" y="4104271"/>
            <a:ext cx="255569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도봉구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노해로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69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C0385-A771-431D-AF50-92C09F4E733B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CBC81F2-C95C-466B-8DDF-7A11E379CF12}"/>
              </a:ext>
            </a:extLst>
          </p:cNvPr>
          <p:cNvCxnSpPr>
            <a:cxnSpLocks/>
            <a:endCxn id="74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72CEEFC-A2D8-48E0-9797-035D37DBC586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4D20CC5-E24C-40BD-B29D-6D440B5264FD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4" name="원형: 비어 있음 73">
              <a:extLst>
                <a:ext uri="{FF2B5EF4-FFF2-40B4-BE49-F238E27FC236}">
                  <a16:creationId xmlns:a16="http://schemas.microsoft.com/office/drawing/2014/main" id="{04DB7E41-5823-4807-9E26-B25FA0EE572D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058D8C3-4839-40BF-B976-6713C1AAE6AC}"/>
              </a:ext>
            </a:extLst>
          </p:cNvPr>
          <p:cNvSpPr txBox="1"/>
          <p:nvPr/>
        </p:nvSpPr>
        <p:spPr>
          <a:xfrm>
            <a:off x="390024" y="207050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28E955-9591-4E2A-AD29-F8256DD6E7BC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FF0AA1-4F09-487B-8E70-7EA0E0FA6F6C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4347882" y="536713"/>
            <a:ext cx="7844118" cy="1187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11FE34-9C91-4F92-830B-48DC1CAC531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976846" y="3875314"/>
            <a:ext cx="991771" cy="163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11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62E0B2-324C-4EB8-BE57-0BCB5B60B110}"/>
              </a:ext>
            </a:extLst>
          </p:cNvPr>
          <p:cNvSpPr/>
          <p:nvPr/>
        </p:nvSpPr>
        <p:spPr>
          <a:xfrm>
            <a:off x="0" y="1815269"/>
            <a:ext cx="12192000" cy="40050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7" name="그림 66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D00D2C43-C998-4CD4-A5BC-50B6E3FC1A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2769" r="7561" b="4938"/>
          <a:stretch/>
        </p:blipFill>
        <p:spPr bwMode="auto">
          <a:xfrm>
            <a:off x="56194" y="2070496"/>
            <a:ext cx="3076179" cy="23655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390024" y="29566"/>
            <a:ext cx="12192000" cy="793474"/>
            <a:chOff x="0" y="128757"/>
            <a:chExt cx="12192000" cy="79347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BA0A6-461A-4BF8-8AB9-6C4767A184C7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36713"/>
              <a:ext cx="79552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167846" y="1252753"/>
            <a:ext cx="759236" cy="434819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40643D4-7AC2-49DE-A783-D272CFFFAC58}"/>
              </a:ext>
            </a:extLst>
          </p:cNvPr>
          <p:cNvSpPr txBox="1"/>
          <p:nvPr/>
        </p:nvSpPr>
        <p:spPr>
          <a:xfrm>
            <a:off x="1004234" y="1274669"/>
            <a:ext cx="623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순위권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최적 입지 후보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#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입지 예측 성공 사례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3F1B7-C516-44B5-980E-A382A2447064}"/>
              </a:ext>
            </a:extLst>
          </p:cNvPr>
          <p:cNvSpPr/>
          <p:nvPr/>
        </p:nvSpPr>
        <p:spPr>
          <a:xfrm>
            <a:off x="1587188" y="3382823"/>
            <a:ext cx="774318" cy="6247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3F05C61-ABB4-4D18-875A-8B852D14F3E9}"/>
              </a:ext>
            </a:extLst>
          </p:cNvPr>
          <p:cNvSpPr/>
          <p:nvPr/>
        </p:nvSpPr>
        <p:spPr>
          <a:xfrm>
            <a:off x="1668473" y="3506523"/>
            <a:ext cx="642861" cy="446313"/>
          </a:xfrm>
          <a:prstGeom prst="ellipse">
            <a:avLst/>
          </a:prstGeom>
          <a:solidFill>
            <a:schemeClr val="accent4">
              <a:alpha val="41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C4D01E-FA1D-449C-88CE-50958EFB0691}"/>
              </a:ext>
            </a:extLst>
          </p:cNvPr>
          <p:cNvCxnSpPr/>
          <p:nvPr/>
        </p:nvCxnSpPr>
        <p:spPr>
          <a:xfrm flipV="1">
            <a:off x="2311334" y="3152906"/>
            <a:ext cx="821039" cy="37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다리꼴 21">
            <a:extLst>
              <a:ext uri="{FF2B5EF4-FFF2-40B4-BE49-F238E27FC236}">
                <a16:creationId xmlns:a16="http://schemas.microsoft.com/office/drawing/2014/main" id="{758B0650-31F6-4AE9-81EB-E2DA35F61462}"/>
              </a:ext>
            </a:extLst>
          </p:cNvPr>
          <p:cNvSpPr/>
          <p:nvPr/>
        </p:nvSpPr>
        <p:spPr>
          <a:xfrm rot="15198793">
            <a:off x="1912948" y="2860615"/>
            <a:ext cx="2176333" cy="1287212"/>
          </a:xfrm>
          <a:custGeom>
            <a:avLst/>
            <a:gdLst>
              <a:gd name="connsiteX0" fmla="*/ 0 w 1798777"/>
              <a:gd name="connsiteY0" fmla="*/ 838193 h 838193"/>
              <a:gd name="connsiteX1" fmla="*/ 667654 w 1798777"/>
              <a:gd name="connsiteY1" fmla="*/ 0 h 838193"/>
              <a:gd name="connsiteX2" fmla="*/ 1131123 w 1798777"/>
              <a:gd name="connsiteY2" fmla="*/ 0 h 838193"/>
              <a:gd name="connsiteX3" fmla="*/ 1798777 w 1798777"/>
              <a:gd name="connsiteY3" fmla="*/ 838193 h 838193"/>
              <a:gd name="connsiteX4" fmla="*/ 0 w 1798777"/>
              <a:gd name="connsiteY4" fmla="*/ 838193 h 838193"/>
              <a:gd name="connsiteX0" fmla="*/ 0 w 3532327"/>
              <a:gd name="connsiteY0" fmla="*/ 831843 h 838193"/>
              <a:gd name="connsiteX1" fmla="*/ 2401204 w 3532327"/>
              <a:gd name="connsiteY1" fmla="*/ 0 h 838193"/>
              <a:gd name="connsiteX2" fmla="*/ 2864673 w 3532327"/>
              <a:gd name="connsiteY2" fmla="*/ 0 h 838193"/>
              <a:gd name="connsiteX3" fmla="*/ 3532327 w 3532327"/>
              <a:gd name="connsiteY3" fmla="*/ 838193 h 838193"/>
              <a:gd name="connsiteX4" fmla="*/ 0 w 3532327"/>
              <a:gd name="connsiteY4" fmla="*/ 831843 h 838193"/>
              <a:gd name="connsiteX0" fmla="*/ 0 w 3252927"/>
              <a:gd name="connsiteY0" fmla="*/ 831843 h 831843"/>
              <a:gd name="connsiteX1" fmla="*/ 2401204 w 3252927"/>
              <a:gd name="connsiteY1" fmla="*/ 0 h 831843"/>
              <a:gd name="connsiteX2" fmla="*/ 2864673 w 3252927"/>
              <a:gd name="connsiteY2" fmla="*/ 0 h 831843"/>
              <a:gd name="connsiteX3" fmla="*/ 3252927 w 3252927"/>
              <a:gd name="connsiteY3" fmla="*/ 825493 h 831843"/>
              <a:gd name="connsiteX4" fmla="*/ 0 w 3252927"/>
              <a:gd name="connsiteY4" fmla="*/ 831843 h 831843"/>
              <a:gd name="connsiteX0" fmla="*/ 0 w 3252927"/>
              <a:gd name="connsiteY0" fmla="*/ 831843 h 831843"/>
              <a:gd name="connsiteX1" fmla="*/ 2401204 w 3252927"/>
              <a:gd name="connsiteY1" fmla="*/ 0 h 831843"/>
              <a:gd name="connsiteX2" fmla="*/ 2864673 w 3252927"/>
              <a:gd name="connsiteY2" fmla="*/ 0 h 831843"/>
              <a:gd name="connsiteX3" fmla="*/ 3252927 w 3252927"/>
              <a:gd name="connsiteY3" fmla="*/ 819143 h 831843"/>
              <a:gd name="connsiteX4" fmla="*/ 0 w 3252927"/>
              <a:gd name="connsiteY4" fmla="*/ 831843 h 831843"/>
              <a:gd name="connsiteX0" fmla="*/ 0 w 3252927"/>
              <a:gd name="connsiteY0" fmla="*/ 929210 h 929210"/>
              <a:gd name="connsiteX1" fmla="*/ 2401204 w 3252927"/>
              <a:gd name="connsiteY1" fmla="*/ 97367 h 929210"/>
              <a:gd name="connsiteX2" fmla="*/ 2809920 w 3252927"/>
              <a:gd name="connsiteY2" fmla="*/ 0 h 929210"/>
              <a:gd name="connsiteX3" fmla="*/ 3252927 w 3252927"/>
              <a:gd name="connsiteY3" fmla="*/ 916510 h 929210"/>
              <a:gd name="connsiteX4" fmla="*/ 0 w 3252927"/>
              <a:gd name="connsiteY4" fmla="*/ 929210 h 929210"/>
              <a:gd name="connsiteX0" fmla="*/ 0 w 3252927"/>
              <a:gd name="connsiteY0" fmla="*/ 929210 h 929210"/>
              <a:gd name="connsiteX1" fmla="*/ 2348555 w 3252927"/>
              <a:gd name="connsiteY1" fmla="*/ 8466 h 929210"/>
              <a:gd name="connsiteX2" fmla="*/ 2809920 w 3252927"/>
              <a:gd name="connsiteY2" fmla="*/ 0 h 929210"/>
              <a:gd name="connsiteX3" fmla="*/ 3252927 w 3252927"/>
              <a:gd name="connsiteY3" fmla="*/ 916510 h 929210"/>
              <a:gd name="connsiteX4" fmla="*/ 0 w 3252927"/>
              <a:gd name="connsiteY4" fmla="*/ 929210 h 929210"/>
              <a:gd name="connsiteX0" fmla="*/ 0 w 3202388"/>
              <a:gd name="connsiteY0" fmla="*/ 934292 h 934292"/>
              <a:gd name="connsiteX1" fmla="*/ 2298016 w 3202388"/>
              <a:gd name="connsiteY1" fmla="*/ 8466 h 934292"/>
              <a:gd name="connsiteX2" fmla="*/ 2759381 w 3202388"/>
              <a:gd name="connsiteY2" fmla="*/ 0 h 934292"/>
              <a:gd name="connsiteX3" fmla="*/ 3202388 w 3202388"/>
              <a:gd name="connsiteY3" fmla="*/ 916510 h 934292"/>
              <a:gd name="connsiteX4" fmla="*/ 0 w 3202388"/>
              <a:gd name="connsiteY4" fmla="*/ 934292 h 934292"/>
              <a:gd name="connsiteX0" fmla="*/ 0 w 3237764"/>
              <a:gd name="connsiteY0" fmla="*/ 934292 h 934292"/>
              <a:gd name="connsiteX1" fmla="*/ 2298016 w 3237764"/>
              <a:gd name="connsiteY1" fmla="*/ 8466 h 934292"/>
              <a:gd name="connsiteX2" fmla="*/ 2759381 w 3237764"/>
              <a:gd name="connsiteY2" fmla="*/ 0 h 934292"/>
              <a:gd name="connsiteX3" fmla="*/ 3237764 w 3237764"/>
              <a:gd name="connsiteY3" fmla="*/ 916510 h 934292"/>
              <a:gd name="connsiteX4" fmla="*/ 0 w 3237764"/>
              <a:gd name="connsiteY4" fmla="*/ 934292 h 934292"/>
              <a:gd name="connsiteX0" fmla="*/ 0 w 3237764"/>
              <a:gd name="connsiteY0" fmla="*/ 934292 h 934292"/>
              <a:gd name="connsiteX1" fmla="*/ 2003192 w 3237764"/>
              <a:gd name="connsiteY1" fmla="*/ 152399 h 934292"/>
              <a:gd name="connsiteX2" fmla="*/ 2759381 w 3237764"/>
              <a:gd name="connsiteY2" fmla="*/ 0 h 934292"/>
              <a:gd name="connsiteX3" fmla="*/ 3237764 w 3237764"/>
              <a:gd name="connsiteY3" fmla="*/ 916510 h 934292"/>
              <a:gd name="connsiteX4" fmla="*/ 0 w 3237764"/>
              <a:gd name="connsiteY4" fmla="*/ 934292 h 934292"/>
              <a:gd name="connsiteX0" fmla="*/ 0 w 3237764"/>
              <a:gd name="connsiteY0" fmla="*/ 807292 h 807292"/>
              <a:gd name="connsiteX1" fmla="*/ 2003192 w 3237764"/>
              <a:gd name="connsiteY1" fmla="*/ 25399 h 807292"/>
              <a:gd name="connsiteX2" fmla="*/ 2607757 w 3237764"/>
              <a:gd name="connsiteY2" fmla="*/ 0 h 807292"/>
              <a:gd name="connsiteX3" fmla="*/ 3237764 w 3237764"/>
              <a:gd name="connsiteY3" fmla="*/ 789510 h 807292"/>
              <a:gd name="connsiteX4" fmla="*/ 0 w 3237764"/>
              <a:gd name="connsiteY4" fmla="*/ 807292 h 807292"/>
              <a:gd name="connsiteX0" fmla="*/ 0 w 3237764"/>
              <a:gd name="connsiteY0" fmla="*/ 794592 h 794592"/>
              <a:gd name="connsiteX1" fmla="*/ 2003192 w 3237764"/>
              <a:gd name="connsiteY1" fmla="*/ 12699 h 794592"/>
              <a:gd name="connsiteX2" fmla="*/ 2620392 w 3237764"/>
              <a:gd name="connsiteY2" fmla="*/ 0 h 794592"/>
              <a:gd name="connsiteX3" fmla="*/ 3237764 w 3237764"/>
              <a:gd name="connsiteY3" fmla="*/ 776810 h 794592"/>
              <a:gd name="connsiteX4" fmla="*/ 0 w 3237764"/>
              <a:gd name="connsiteY4" fmla="*/ 794592 h 794592"/>
              <a:gd name="connsiteX0" fmla="*/ 0 w 3736443"/>
              <a:gd name="connsiteY0" fmla="*/ 794592 h 794592"/>
              <a:gd name="connsiteX1" fmla="*/ 2003192 w 3736443"/>
              <a:gd name="connsiteY1" fmla="*/ 12699 h 794592"/>
              <a:gd name="connsiteX2" fmla="*/ 2620392 w 3736443"/>
              <a:gd name="connsiteY2" fmla="*/ 0 h 794592"/>
              <a:gd name="connsiteX3" fmla="*/ 3736443 w 3736443"/>
              <a:gd name="connsiteY3" fmla="*/ 740345 h 794592"/>
              <a:gd name="connsiteX4" fmla="*/ 0 w 3736443"/>
              <a:gd name="connsiteY4" fmla="*/ 794592 h 794592"/>
              <a:gd name="connsiteX0" fmla="*/ 0 w 3736443"/>
              <a:gd name="connsiteY0" fmla="*/ 806202 h 806202"/>
              <a:gd name="connsiteX1" fmla="*/ 2104865 w 3736443"/>
              <a:gd name="connsiteY1" fmla="*/ 0 h 806202"/>
              <a:gd name="connsiteX2" fmla="*/ 2620392 w 3736443"/>
              <a:gd name="connsiteY2" fmla="*/ 11610 h 806202"/>
              <a:gd name="connsiteX3" fmla="*/ 3736443 w 3736443"/>
              <a:gd name="connsiteY3" fmla="*/ 751955 h 806202"/>
              <a:gd name="connsiteX4" fmla="*/ 0 w 3736443"/>
              <a:gd name="connsiteY4" fmla="*/ 806202 h 806202"/>
              <a:gd name="connsiteX0" fmla="*/ 0 w 3312807"/>
              <a:gd name="connsiteY0" fmla="*/ 760622 h 760622"/>
              <a:gd name="connsiteX1" fmla="*/ 1681229 w 3312807"/>
              <a:gd name="connsiteY1" fmla="*/ 0 h 760622"/>
              <a:gd name="connsiteX2" fmla="*/ 2196756 w 3312807"/>
              <a:gd name="connsiteY2" fmla="*/ 11610 h 760622"/>
              <a:gd name="connsiteX3" fmla="*/ 3312807 w 3312807"/>
              <a:gd name="connsiteY3" fmla="*/ 751955 h 760622"/>
              <a:gd name="connsiteX4" fmla="*/ 0 w 3312807"/>
              <a:gd name="connsiteY4" fmla="*/ 760622 h 76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2807" h="760622">
                <a:moveTo>
                  <a:pt x="0" y="760622"/>
                </a:moveTo>
                <a:lnTo>
                  <a:pt x="1681229" y="0"/>
                </a:lnTo>
                <a:lnTo>
                  <a:pt x="2196756" y="11610"/>
                </a:lnTo>
                <a:lnTo>
                  <a:pt x="3312807" y="751955"/>
                </a:lnTo>
                <a:lnTo>
                  <a:pt x="0" y="760622"/>
                </a:lnTo>
                <a:close/>
              </a:path>
            </a:pathLst>
          </a:custGeom>
          <a:solidFill>
            <a:schemeClr val="accent6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93CA7D-9EB8-47E2-BA8E-737A00469F79}"/>
              </a:ext>
            </a:extLst>
          </p:cNvPr>
          <p:cNvSpPr txBox="1"/>
          <p:nvPr/>
        </p:nvSpPr>
        <p:spPr>
          <a:xfrm>
            <a:off x="3002866" y="1750757"/>
            <a:ext cx="255569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C0385-A771-431D-AF50-92C09F4E733B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CBC81F2-C95C-466B-8DDF-7A11E379CF12}"/>
              </a:ext>
            </a:extLst>
          </p:cNvPr>
          <p:cNvCxnSpPr>
            <a:cxnSpLocks/>
            <a:endCxn id="74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72CEEFC-A2D8-48E0-9797-035D37DBC586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4D20CC5-E24C-40BD-B29D-6D440B5264FD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4" name="원형: 비어 있음 73">
              <a:extLst>
                <a:ext uri="{FF2B5EF4-FFF2-40B4-BE49-F238E27FC236}">
                  <a16:creationId xmlns:a16="http://schemas.microsoft.com/office/drawing/2014/main" id="{04DB7E41-5823-4807-9E26-B25FA0EE572D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058D8C3-4839-40BF-B976-6713C1AAE6AC}"/>
              </a:ext>
            </a:extLst>
          </p:cNvPr>
          <p:cNvSpPr txBox="1"/>
          <p:nvPr/>
        </p:nvSpPr>
        <p:spPr>
          <a:xfrm>
            <a:off x="390024" y="241652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28E955-9591-4E2A-AD29-F8256DD6E7BC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FF0AA1-4F09-487B-8E70-7EA0E0FA6F6C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4347882" y="536713"/>
            <a:ext cx="7844118" cy="1187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E54B8DE-610C-4910-9600-E83824089394}"/>
              </a:ext>
            </a:extLst>
          </p:cNvPr>
          <p:cNvSpPr/>
          <p:nvPr/>
        </p:nvSpPr>
        <p:spPr>
          <a:xfrm>
            <a:off x="1196339" y="4794093"/>
            <a:ext cx="1435540" cy="188498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4EA1BA-8E9B-493A-933A-BAD1B774900C}"/>
              </a:ext>
            </a:extLst>
          </p:cNvPr>
          <p:cNvSpPr txBox="1"/>
          <p:nvPr/>
        </p:nvSpPr>
        <p:spPr>
          <a:xfrm>
            <a:off x="1249367" y="4573052"/>
            <a:ext cx="1650666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선릉로 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86</a:t>
            </a:r>
            <a:r>
              <a:rPr lang="ko-KR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6EE737-DA82-4234-9341-C8CFD739871F}"/>
              </a:ext>
            </a:extLst>
          </p:cNvPr>
          <p:cNvGrpSpPr/>
          <p:nvPr/>
        </p:nvGrpSpPr>
        <p:grpSpPr>
          <a:xfrm rot="691937">
            <a:off x="758103" y="4583251"/>
            <a:ext cx="241959" cy="461728"/>
            <a:chOff x="-1273870" y="1644397"/>
            <a:chExt cx="167218" cy="40168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3182B9E-DAA7-43FB-97F2-D964D74A523B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F64E63D-5EBE-44BB-823E-0EEF95CC8BAC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83CE9C-2958-4F88-88EE-69A7AD844C81}"/>
              </a:ext>
            </a:extLst>
          </p:cNvPr>
          <p:cNvSpPr txBox="1"/>
          <p:nvPr/>
        </p:nvSpPr>
        <p:spPr>
          <a:xfrm>
            <a:off x="4310584" y="4478045"/>
            <a:ext cx="174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(2017. 08)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12D6DA-5274-4962-9AA4-BC10FE0DCDE3}"/>
              </a:ext>
            </a:extLst>
          </p:cNvPr>
          <p:cNvSpPr txBox="1"/>
          <p:nvPr/>
        </p:nvSpPr>
        <p:spPr>
          <a:xfrm>
            <a:off x="8938608" y="4468374"/>
            <a:ext cx="174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(2020. 03)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89D216-A289-4B3D-A986-5F28D9D6AE6B}"/>
              </a:ext>
            </a:extLst>
          </p:cNvPr>
          <p:cNvSpPr txBox="1"/>
          <p:nvPr/>
        </p:nvSpPr>
        <p:spPr>
          <a:xfrm>
            <a:off x="4168699" y="4922246"/>
            <a:ext cx="2555694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매우 높은 보행 수요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</a:t>
            </a:r>
            <a:r>
              <a:rPr lang="ko-KR" altLang="en-US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안전성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5A1B1A74-BA0E-4D34-AE21-C70D354FD01C}"/>
              </a:ext>
            </a:extLst>
          </p:cNvPr>
          <p:cNvSpPr/>
          <p:nvPr/>
        </p:nvSpPr>
        <p:spPr>
          <a:xfrm>
            <a:off x="7411612" y="3067945"/>
            <a:ext cx="233248" cy="330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A13D82-9143-47E5-B700-1FA9626DCD30}"/>
              </a:ext>
            </a:extLst>
          </p:cNvPr>
          <p:cNvSpPr txBox="1"/>
          <p:nvPr/>
        </p:nvSpPr>
        <p:spPr>
          <a:xfrm>
            <a:off x="7454035" y="5027399"/>
            <a:ext cx="4610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-&gt;    </a:t>
            </a:r>
            <a:r>
              <a:rPr lang="ko-KR" altLang="ko-KR" sz="16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추후</a:t>
            </a:r>
            <a:r>
              <a:rPr lang="en-US" altLang="ko-KR" sz="16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자치구에서 문제가 있다고 판단하여 개선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9D9F96-C217-44AE-9298-A63BA3890C58}"/>
              </a:ext>
            </a:extLst>
          </p:cNvPr>
          <p:cNvSpPr txBox="1"/>
          <p:nvPr/>
        </p:nvSpPr>
        <p:spPr>
          <a:xfrm>
            <a:off x="985348" y="6031587"/>
            <a:ext cx="10618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 2020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년 이전</a:t>
            </a:r>
            <a:r>
              <a:rPr lang="ko-KR" altLang="ko-KR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데이터를 활용한 모델 결과에 </a:t>
            </a:r>
            <a:r>
              <a:rPr lang="ko-KR" altLang="ko-KR" b="1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실제 도로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개선</a:t>
            </a:r>
            <a:r>
              <a:rPr lang="ko-KR" altLang="ko-KR" b="1" dirty="0">
                <a:solidFill>
                  <a:srgbClr val="C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사업 지역이 선정</a:t>
            </a:r>
            <a:r>
              <a:rPr lang="ko-KR" altLang="ko-KR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됨을 보아 </a:t>
            </a:r>
            <a:r>
              <a:rPr lang="ko-KR" altLang="ko-KR" sz="20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모델의 유효</a:t>
            </a:r>
            <a:r>
              <a:rPr lang="ko-KR" altLang="en-US" sz="20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성 </a:t>
            </a:r>
            <a:r>
              <a:rPr lang="ko-KR" altLang="en-US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입증</a:t>
            </a:r>
            <a:r>
              <a:rPr lang="en-US" altLang="ko-KR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</a:t>
            </a:r>
            <a:endParaRPr lang="ko-KR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9442FCC3-3064-4051-BD0C-A8FDF3CC2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169" r="17218" b="13745"/>
          <a:stretch/>
        </p:blipFill>
        <p:spPr>
          <a:xfrm>
            <a:off x="3038743" y="2083632"/>
            <a:ext cx="4204965" cy="2339259"/>
          </a:xfrm>
          <a:prstGeom prst="rect">
            <a:avLst/>
          </a:prstGeom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그림 5" descr="텍스트, 실외, 도로이(가) 표시된 사진&#10;&#10;자동 생성된 설명">
            <a:extLst>
              <a:ext uri="{FF2B5EF4-FFF2-40B4-BE49-F238E27FC236}">
                <a16:creationId xmlns:a16="http://schemas.microsoft.com/office/drawing/2014/main" id="{99EBE2B5-5BFA-4043-B6F8-1580186BC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7" r="24586" b="23492"/>
          <a:stretch/>
        </p:blipFill>
        <p:spPr>
          <a:xfrm>
            <a:off x="7812764" y="2083632"/>
            <a:ext cx="4151555" cy="2352396"/>
          </a:xfrm>
          <a:prstGeom prst="rect">
            <a:avLst/>
          </a:prstGeom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97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E27C28-549E-4CBE-8A87-8AA22749EF70}"/>
              </a:ext>
            </a:extLst>
          </p:cNvPr>
          <p:cNvGrpSpPr/>
          <p:nvPr/>
        </p:nvGrpSpPr>
        <p:grpSpPr>
          <a:xfrm>
            <a:off x="262960" y="1290189"/>
            <a:ext cx="670417" cy="413516"/>
            <a:chOff x="37626" y="1178441"/>
            <a:chExt cx="670417" cy="41351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48344C7-31D2-4457-BF7B-BAC7E6213EF0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00EF170-60AB-464D-BB64-26D042F496EC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현 55">
              <a:extLst>
                <a:ext uri="{FF2B5EF4-FFF2-40B4-BE49-F238E27FC236}">
                  <a16:creationId xmlns:a16="http://schemas.microsoft.com/office/drawing/2014/main" id="{530E1EFC-FC20-486C-B86A-D3D6D6C0904F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1C7432E-15F3-46A2-9479-48A1AB568F81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F734B0C-C415-459F-A004-205E7E6E1258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1653A0E-D4E9-4987-9B26-594AA30BC120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9C15D70-10E7-42D2-A23F-5DB808077982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254D995-E160-4A94-9FE8-58814AB07FE9}"/>
              </a:ext>
            </a:extLst>
          </p:cNvPr>
          <p:cNvCxnSpPr>
            <a:cxnSpLocks/>
            <a:endCxn id="63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981FF6A-DAF7-4D31-9C9D-0CC90DA1322A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1B6E7EB-932C-4E65-8C12-4FD0A125D386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3" name="원형: 비어 있음 62">
              <a:extLst>
                <a:ext uri="{FF2B5EF4-FFF2-40B4-BE49-F238E27FC236}">
                  <a16:creationId xmlns:a16="http://schemas.microsoft.com/office/drawing/2014/main" id="{11F00190-CE57-4E1B-B6AE-9FFE51B018C5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1F0ED90-E36B-4B53-A058-725AD31AE13F}"/>
              </a:ext>
            </a:extLst>
          </p:cNvPr>
          <p:cNvSpPr txBox="1"/>
          <p:nvPr/>
        </p:nvSpPr>
        <p:spPr>
          <a:xfrm>
            <a:off x="394206" y="225418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504EAF-6B17-490B-A67B-26DB0B51EE00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r>
              <a:rPr lang="en-US" altLang="ko-KR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CFFBA90-28A0-437F-BE48-965A851C1277}"/>
              </a:ext>
            </a:extLst>
          </p:cNvPr>
          <p:cNvCxnSpPr>
            <a:cxnSpLocks/>
            <a:stCxn id="77" idx="3"/>
            <a:endCxn id="44" idx="3"/>
          </p:cNvCxnSpPr>
          <p:nvPr/>
        </p:nvCxnSpPr>
        <p:spPr>
          <a:xfrm flipV="1">
            <a:off x="4942390" y="536713"/>
            <a:ext cx="7249610" cy="118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사용자 윤곽선">
            <a:extLst>
              <a:ext uri="{FF2B5EF4-FFF2-40B4-BE49-F238E27FC236}">
                <a16:creationId xmlns:a16="http://schemas.microsoft.com/office/drawing/2014/main" id="{6DDAFC4C-E4EF-417C-B01A-6E6A2BB96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691" y="1319870"/>
            <a:ext cx="727745" cy="727745"/>
          </a:xfrm>
          <a:prstGeom prst="rect">
            <a:avLst/>
          </a:prstGeom>
        </p:spPr>
      </p:pic>
      <p:pic>
        <p:nvPicPr>
          <p:cNvPr id="6" name="그래픽 5" descr="학교 윤곽선">
            <a:extLst>
              <a:ext uri="{FF2B5EF4-FFF2-40B4-BE49-F238E27FC236}">
                <a16:creationId xmlns:a16="http://schemas.microsoft.com/office/drawing/2014/main" id="{25552918-7DEB-423E-85BA-550CFE1D4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4691" y="2408151"/>
            <a:ext cx="727745" cy="7277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A680FA-FD2C-4B88-95A0-078E1ADBF0C4}"/>
              </a:ext>
            </a:extLst>
          </p:cNvPr>
          <p:cNvSpPr/>
          <p:nvPr/>
        </p:nvSpPr>
        <p:spPr>
          <a:xfrm>
            <a:off x="2150051" y="1955603"/>
            <a:ext cx="936909" cy="2902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시민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025997-1B2E-4023-9D81-2CB35234D10D}"/>
              </a:ext>
            </a:extLst>
          </p:cNvPr>
          <p:cNvSpPr/>
          <p:nvPr/>
        </p:nvSpPr>
        <p:spPr>
          <a:xfrm>
            <a:off x="3315173" y="2608398"/>
            <a:ext cx="7622279" cy="833218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상당기간 소요되는 공모과정의 </a:t>
            </a: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절차 </a:t>
            </a:r>
            <a:r>
              <a:rPr lang="ko-KR" altLang="en-US" sz="1400" b="1" kern="1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대체</a:t>
            </a:r>
            <a:endParaRPr lang="en-US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5143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데이터 행정 실현</a:t>
            </a:r>
            <a:r>
              <a:rPr lang="en-US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모범 사례</a:t>
            </a:r>
            <a:r>
              <a:rPr lang="en-US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및 투명성 확보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C69C51-0395-4E72-B440-04CE7227D629}"/>
              </a:ext>
            </a:extLst>
          </p:cNvPr>
          <p:cNvSpPr/>
          <p:nvPr/>
        </p:nvSpPr>
        <p:spPr>
          <a:xfrm>
            <a:off x="2130108" y="3095655"/>
            <a:ext cx="936909" cy="2902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6BB4F6-1107-43E5-BE2C-E294A0523EAA}"/>
              </a:ext>
            </a:extLst>
          </p:cNvPr>
          <p:cNvSpPr/>
          <p:nvPr/>
        </p:nvSpPr>
        <p:spPr>
          <a:xfrm>
            <a:off x="527619" y="2142100"/>
            <a:ext cx="1258473" cy="7277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326D5D-6563-4A9D-B9B8-9EEDBC413E64}"/>
              </a:ext>
            </a:extLst>
          </p:cNvPr>
          <p:cNvGrpSpPr/>
          <p:nvPr/>
        </p:nvGrpSpPr>
        <p:grpSpPr>
          <a:xfrm rot="691937">
            <a:off x="427192" y="1993935"/>
            <a:ext cx="241959" cy="456249"/>
            <a:chOff x="-1273870" y="1644397"/>
            <a:chExt cx="167218" cy="40168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B2E006E-4215-4F07-A746-33683AF7EAFD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B1E2BFF-CE28-4E3F-87C3-D31553582C1A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5BC08-A15A-4195-BE2B-A9871FFC771A}"/>
              </a:ext>
            </a:extLst>
          </p:cNvPr>
          <p:cNvSpPr/>
          <p:nvPr/>
        </p:nvSpPr>
        <p:spPr>
          <a:xfrm>
            <a:off x="527619" y="4024152"/>
            <a:ext cx="1258473" cy="7277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방안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7F5AED-40F1-4806-A213-934DDBD2CEF0}"/>
              </a:ext>
            </a:extLst>
          </p:cNvPr>
          <p:cNvGrpSpPr/>
          <p:nvPr/>
        </p:nvGrpSpPr>
        <p:grpSpPr>
          <a:xfrm rot="691937">
            <a:off x="426644" y="3875933"/>
            <a:ext cx="241959" cy="461728"/>
            <a:chOff x="-1273870" y="1644397"/>
            <a:chExt cx="167218" cy="40168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94EBF7F-4C81-4E59-9AA2-DA24EE092E0D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687057-5230-4A13-AEF7-0C482FB4D85D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6475C23-8C94-4100-92AC-8D620832463A}"/>
              </a:ext>
            </a:extLst>
          </p:cNvPr>
          <p:cNvSpPr/>
          <p:nvPr/>
        </p:nvSpPr>
        <p:spPr>
          <a:xfrm>
            <a:off x="3315172" y="3678558"/>
            <a:ext cx="7622279" cy="1359664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모범 사례로</a:t>
            </a: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써</a:t>
            </a: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타 자치구</a:t>
            </a: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로의 분석 모델 이용 확대 가능</a:t>
            </a:r>
            <a:endParaRPr lang="ko-KR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5143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구축된 모델을 이용한 선제적 도로 점검으로 </a:t>
            </a: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연관 기관의</a:t>
            </a:r>
            <a:r>
              <a:rPr lang="ko-KR" altLang="ko-KR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이용 목적에 따라 활용 </a:t>
            </a:r>
            <a:endParaRPr lang="en-US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5143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10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주민회의시 시민 설득에 주요 근거로 활용가능</a:t>
            </a:r>
            <a:endParaRPr lang="ko-KR" altLang="ko-KR" sz="1400" b="1" kern="1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래픽 10" descr="펼쳐진 책 윤곽선">
            <a:extLst>
              <a:ext uri="{FF2B5EF4-FFF2-40B4-BE49-F238E27FC236}">
                <a16:creationId xmlns:a16="http://schemas.microsoft.com/office/drawing/2014/main" id="{18E80D17-4FE9-490D-B3AE-ACF10755C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2970" y="3807868"/>
            <a:ext cx="765886" cy="765886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0B46D69-BEDC-4189-AB3E-3C8A9BEF84F0}"/>
              </a:ext>
            </a:extLst>
          </p:cNvPr>
          <p:cNvSpPr/>
          <p:nvPr/>
        </p:nvSpPr>
        <p:spPr>
          <a:xfrm>
            <a:off x="3342207" y="1475842"/>
            <a:ext cx="7595245" cy="965221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b="1" u="sng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정량적 데이터 기반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선정 기준으로</a:t>
            </a:r>
            <a:r>
              <a:rPr lang="ko-KR" altLang="ko-KR" sz="14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Real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보이스 전달에 어려움이 있는 시민까지</a:t>
            </a:r>
            <a:endParaRPr lang="en-US" altLang="ko-KR" sz="1400" b="1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ko-KR" sz="1400" b="1" u="sng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합리적 입지 선정 혜택</a:t>
            </a:r>
            <a:r>
              <a:rPr lang="en-US" altLang="ko-KR" sz="1400" b="1" u="sng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제공</a:t>
            </a:r>
            <a:endParaRPr lang="en-US" altLang="ko-KR" sz="1400" b="1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4486BC-AFB7-4ECE-988F-BF2A3AC89E89}"/>
              </a:ext>
            </a:extLst>
          </p:cNvPr>
          <p:cNvSpPr/>
          <p:nvPr/>
        </p:nvSpPr>
        <p:spPr>
          <a:xfrm>
            <a:off x="2137459" y="4535932"/>
            <a:ext cx="936909" cy="2902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66162D1-9625-4450-B79A-49EBBE960EDB}"/>
              </a:ext>
            </a:extLst>
          </p:cNvPr>
          <p:cNvSpPr/>
          <p:nvPr/>
        </p:nvSpPr>
        <p:spPr>
          <a:xfrm>
            <a:off x="0" y="5299928"/>
            <a:ext cx="12192000" cy="107342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 최적 입지 선정 모델 개발함으로써 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시민들은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정책의 혜택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누리며 사업관리자는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업무의 편의성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높임</a:t>
            </a:r>
          </a:p>
        </p:txBody>
      </p:sp>
    </p:spTree>
    <p:extLst>
      <p:ext uri="{BB962C8B-B14F-4D97-AF65-F5344CB8AC3E}">
        <p14:creationId xmlns:p14="http://schemas.microsoft.com/office/powerpoint/2010/main" val="21257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D7833-91A3-4EE8-B5A7-849351EE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r="1" b="6435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7" name="그림 6" descr="실외, 도시, 도로, 길이(가) 표시된 사진&#10;&#10;자동 생성된 설명">
            <a:extLst>
              <a:ext uri="{FF2B5EF4-FFF2-40B4-BE49-F238E27FC236}">
                <a16:creationId xmlns:a16="http://schemas.microsoft.com/office/drawing/2014/main" id="{640D85C6-B81E-4D7F-A249-8D0644A5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10100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산, 도로, 고속도로이(가) 표시된 사진&#10;&#10;자동 생성된 설명">
            <a:extLst>
              <a:ext uri="{FF2B5EF4-FFF2-40B4-BE49-F238E27FC236}">
                <a16:creationId xmlns:a16="http://schemas.microsoft.com/office/drawing/2014/main" id="{3EDDDA50-53A5-4735-AAFB-66E599E5F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9" r="2" b="10932"/>
          <a:stretch/>
        </p:blipFill>
        <p:spPr>
          <a:xfrm>
            <a:off x="-1" y="0"/>
            <a:ext cx="12192001" cy="68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산, 도로, 고속도로이(가) 표시된 사진&#10;&#10;자동 생성된 설명">
            <a:extLst>
              <a:ext uri="{FF2B5EF4-FFF2-40B4-BE49-F238E27FC236}">
                <a16:creationId xmlns:a16="http://schemas.microsoft.com/office/drawing/2014/main" id="{3EDDDA50-53A5-4735-AAFB-66E599E5F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9" r="2" b="10932"/>
          <a:stretch/>
        </p:blipFill>
        <p:spPr>
          <a:xfrm>
            <a:off x="-1" y="0"/>
            <a:ext cx="12192001" cy="68644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660B8-2002-4540-9AD1-2CDFBDE52DB3}"/>
              </a:ext>
            </a:extLst>
          </p:cNvPr>
          <p:cNvSpPr/>
          <p:nvPr/>
        </p:nvSpPr>
        <p:spPr>
          <a:xfrm>
            <a:off x="0" y="1791713"/>
            <a:ext cx="12192000" cy="32745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“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보행자가 안전한 길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사람이 주인인 도시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”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99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rot="13500000">
            <a:off x="10717226" y="3477510"/>
            <a:ext cx="1353423" cy="1794373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자유형 31"/>
          <p:cNvSpPr/>
          <p:nvPr/>
        </p:nvSpPr>
        <p:spPr>
          <a:xfrm rot="2700000">
            <a:off x="4120732" y="-440052"/>
            <a:ext cx="3149148" cy="7737882"/>
          </a:xfrm>
          <a:custGeom>
            <a:avLst/>
            <a:gdLst>
              <a:gd name="connsiteX0" fmla="*/ 0 w 3149148"/>
              <a:gd name="connsiteY0" fmla="*/ 594336 h 7737882"/>
              <a:gd name="connsiteX1" fmla="*/ 594017 w 3149148"/>
              <a:gd name="connsiteY1" fmla="*/ 319 h 7737882"/>
              <a:gd name="connsiteX2" fmla="*/ 1784506 w 3149148"/>
              <a:gd name="connsiteY2" fmla="*/ 319 h 7737882"/>
              <a:gd name="connsiteX3" fmla="*/ 1784506 w 3149148"/>
              <a:gd name="connsiteY3" fmla="*/ 0 h 7737882"/>
              <a:gd name="connsiteX4" fmla="*/ 1790812 w 3149148"/>
              <a:gd name="connsiteY4" fmla="*/ 319 h 7737882"/>
              <a:gd name="connsiteX5" fmla="*/ 1796046 w 3149148"/>
              <a:gd name="connsiteY5" fmla="*/ 319 h 7737882"/>
              <a:gd name="connsiteX6" fmla="*/ 1796047 w 3149148"/>
              <a:gd name="connsiteY6" fmla="*/ 583 h 7737882"/>
              <a:gd name="connsiteX7" fmla="*/ 1906195 w 3149148"/>
              <a:gd name="connsiteY7" fmla="*/ 6145 h 7737882"/>
              <a:gd name="connsiteX8" fmla="*/ 2974679 w 3149148"/>
              <a:gd name="connsiteY8" fmla="*/ 1190172 h 7737882"/>
              <a:gd name="connsiteX9" fmla="*/ 1906195 w 3149148"/>
              <a:gd name="connsiteY9" fmla="*/ 2374200 h 7737882"/>
              <a:gd name="connsiteX10" fmla="*/ 1794771 w 3149148"/>
              <a:gd name="connsiteY10" fmla="*/ 2379827 h 7737882"/>
              <a:gd name="connsiteX11" fmla="*/ 1794771 w 3149148"/>
              <a:gd name="connsiteY11" fmla="*/ 2380875 h 7737882"/>
              <a:gd name="connsiteX12" fmla="*/ 1277722 w 3149148"/>
              <a:gd name="connsiteY12" fmla="*/ 2681363 h 7737882"/>
              <a:gd name="connsiteX13" fmla="*/ 1282841 w 3149148"/>
              <a:gd name="connsiteY13" fmla="*/ 3279366 h 7737882"/>
              <a:gd name="connsiteX14" fmla="*/ 1804959 w 3149148"/>
              <a:gd name="connsiteY14" fmla="*/ 3570959 h 7737882"/>
              <a:gd name="connsiteX15" fmla="*/ 1804985 w 3149148"/>
              <a:gd name="connsiteY15" fmla="*/ 3572489 h 7737882"/>
              <a:gd name="connsiteX16" fmla="*/ 1948245 w 3149148"/>
              <a:gd name="connsiteY16" fmla="*/ 3580202 h 7737882"/>
              <a:gd name="connsiteX17" fmla="*/ 2830644 w 3149148"/>
              <a:gd name="connsiteY17" fmla="*/ 4157897 h 7737882"/>
              <a:gd name="connsiteX18" fmla="*/ 2838281 w 3149148"/>
              <a:gd name="connsiteY18" fmla="*/ 5352435 h 7737882"/>
              <a:gd name="connsiteX19" fmla="*/ 1963341 w 3149148"/>
              <a:gd name="connsiteY19" fmla="*/ 5941364 h 7737882"/>
              <a:gd name="connsiteX20" fmla="*/ 1815299 w 3149148"/>
              <a:gd name="connsiteY20" fmla="*/ 5951235 h 7737882"/>
              <a:gd name="connsiteX21" fmla="*/ 1815299 w 3149148"/>
              <a:gd name="connsiteY21" fmla="*/ 5952449 h 7737882"/>
              <a:gd name="connsiteX22" fmla="*/ 1220213 w 3149148"/>
              <a:gd name="connsiteY22" fmla="*/ 6547535 h 7737882"/>
              <a:gd name="connsiteX23" fmla="*/ 1815299 w 3149148"/>
              <a:gd name="connsiteY23" fmla="*/ 7142621 h 7737882"/>
              <a:gd name="connsiteX24" fmla="*/ 1815300 w 3149148"/>
              <a:gd name="connsiteY24" fmla="*/ 7143865 h 7737882"/>
              <a:gd name="connsiteX25" fmla="*/ 3149148 w 3149148"/>
              <a:gd name="connsiteY25" fmla="*/ 7143865 h 7737882"/>
              <a:gd name="connsiteX26" fmla="*/ 2555131 w 3149148"/>
              <a:gd name="connsiteY26" fmla="*/ 7737882 h 7737882"/>
              <a:gd name="connsiteX27" fmla="*/ 1803260 w 3149148"/>
              <a:gd name="connsiteY27" fmla="*/ 7737882 h 7737882"/>
              <a:gd name="connsiteX28" fmla="*/ 1803260 w 3149148"/>
              <a:gd name="connsiteY28" fmla="*/ 7737098 h 7737882"/>
              <a:gd name="connsiteX29" fmla="*/ 1693610 w 3149148"/>
              <a:gd name="connsiteY29" fmla="*/ 7731562 h 7737882"/>
              <a:gd name="connsiteX30" fmla="*/ 625127 w 3149148"/>
              <a:gd name="connsiteY30" fmla="*/ 6547535 h 7737882"/>
              <a:gd name="connsiteX31" fmla="*/ 973720 w 3149148"/>
              <a:gd name="connsiteY31" fmla="*/ 5705956 h 7737882"/>
              <a:gd name="connsiteX32" fmla="*/ 1693611 w 3149148"/>
              <a:gd name="connsiteY32" fmla="*/ 5363507 h 7737882"/>
              <a:gd name="connsiteX33" fmla="*/ 1805034 w 3149148"/>
              <a:gd name="connsiteY33" fmla="*/ 5357881 h 7737882"/>
              <a:gd name="connsiteX34" fmla="*/ 1805034 w 3149148"/>
              <a:gd name="connsiteY34" fmla="*/ 5356833 h 7737882"/>
              <a:gd name="connsiteX35" fmla="*/ 2321657 w 3149148"/>
              <a:gd name="connsiteY35" fmla="*/ 5057091 h 7737882"/>
              <a:gd name="connsiteX36" fmla="*/ 2317839 w 3149148"/>
              <a:gd name="connsiteY36" fmla="*/ 4459822 h 7737882"/>
              <a:gd name="connsiteX37" fmla="*/ 1797426 w 3149148"/>
              <a:gd name="connsiteY37" fmla="*/ 4166710 h 7737882"/>
              <a:gd name="connsiteX38" fmla="*/ 1797406 w 3149148"/>
              <a:gd name="connsiteY38" fmla="*/ 4165077 h 7737882"/>
              <a:gd name="connsiteX39" fmla="*/ 1656459 w 3149148"/>
              <a:gd name="connsiteY39" fmla="*/ 4158089 h 7737882"/>
              <a:gd name="connsiteX40" fmla="*/ 770910 w 3149148"/>
              <a:gd name="connsiteY40" fmla="*/ 3582771 h 7737882"/>
              <a:gd name="connsiteX41" fmla="*/ 760672 w 3149148"/>
              <a:gd name="connsiteY41" fmla="*/ 2386765 h 7737882"/>
              <a:gd name="connsiteX42" fmla="*/ 951425 w 3149148"/>
              <a:gd name="connsiteY42" fmla="*/ 2136111 h 7737882"/>
              <a:gd name="connsiteX43" fmla="*/ 1675489 w 3149148"/>
              <a:gd name="connsiteY43" fmla="*/ 1791764 h 7737882"/>
              <a:gd name="connsiteX44" fmla="*/ 1784506 w 3149148"/>
              <a:gd name="connsiteY44" fmla="*/ 1786301 h 7737882"/>
              <a:gd name="connsiteX45" fmla="*/ 1784506 w 3149148"/>
              <a:gd name="connsiteY45" fmla="*/ 1785257 h 7737882"/>
              <a:gd name="connsiteX46" fmla="*/ 2379592 w 3149148"/>
              <a:gd name="connsiteY46" fmla="*/ 1190171 h 7737882"/>
              <a:gd name="connsiteX47" fmla="*/ 1784507 w 3149148"/>
              <a:gd name="connsiteY47" fmla="*/ 595085 h 7737882"/>
              <a:gd name="connsiteX48" fmla="*/ 1784507 w 3149148"/>
              <a:gd name="connsiteY48" fmla="*/ 594336 h 77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49148" h="7737882">
                <a:moveTo>
                  <a:pt x="0" y="594336"/>
                </a:moveTo>
                <a:lnTo>
                  <a:pt x="594017" y="319"/>
                </a:lnTo>
                <a:lnTo>
                  <a:pt x="1784506" y="319"/>
                </a:lnTo>
                <a:lnTo>
                  <a:pt x="1784506" y="0"/>
                </a:lnTo>
                <a:lnTo>
                  <a:pt x="1790812" y="319"/>
                </a:lnTo>
                <a:lnTo>
                  <a:pt x="1796046" y="319"/>
                </a:lnTo>
                <a:lnTo>
                  <a:pt x="1796047" y="583"/>
                </a:lnTo>
                <a:lnTo>
                  <a:pt x="1906195" y="6145"/>
                </a:lnTo>
                <a:cubicBezTo>
                  <a:pt x="2506346" y="67094"/>
                  <a:pt x="2974679" y="573940"/>
                  <a:pt x="2974679" y="1190172"/>
                </a:cubicBezTo>
                <a:cubicBezTo>
                  <a:pt x="2974680" y="1806404"/>
                  <a:pt x="2506348" y="2313250"/>
                  <a:pt x="1906195" y="2374200"/>
                </a:cubicBezTo>
                <a:lnTo>
                  <a:pt x="1794771" y="2379827"/>
                </a:lnTo>
                <a:lnTo>
                  <a:pt x="1794771" y="2380875"/>
                </a:lnTo>
                <a:cubicBezTo>
                  <a:pt x="1580953" y="2380875"/>
                  <a:pt x="1383572" y="2495583"/>
                  <a:pt x="1277722" y="2681363"/>
                </a:cubicBezTo>
                <a:cubicBezTo>
                  <a:pt x="1171872" y="2867142"/>
                  <a:pt x="1173826" y="3095427"/>
                  <a:pt x="1282841" y="3279366"/>
                </a:cubicBezTo>
                <a:cubicBezTo>
                  <a:pt x="1391856" y="3463305"/>
                  <a:pt x="1591174" y="3574620"/>
                  <a:pt x="1804959" y="3570959"/>
                </a:cubicBezTo>
                <a:lnTo>
                  <a:pt x="1804985" y="3572489"/>
                </a:lnTo>
                <a:lnTo>
                  <a:pt x="1948245" y="3580202"/>
                </a:lnTo>
                <a:cubicBezTo>
                  <a:pt x="2313278" y="3624394"/>
                  <a:pt x="2641071" y="3835917"/>
                  <a:pt x="2830644" y="4157897"/>
                </a:cubicBezTo>
                <a:cubicBezTo>
                  <a:pt x="3047299" y="4525874"/>
                  <a:pt x="3050213" y="4981718"/>
                  <a:pt x="2838281" y="5352435"/>
                </a:cubicBezTo>
                <a:cubicBezTo>
                  <a:pt x="2652841" y="5676812"/>
                  <a:pt x="2327780" y="5892509"/>
                  <a:pt x="1963341" y="5941364"/>
                </a:cubicBezTo>
                <a:lnTo>
                  <a:pt x="1815299" y="5951235"/>
                </a:lnTo>
                <a:lnTo>
                  <a:pt x="1815299" y="5952449"/>
                </a:lnTo>
                <a:cubicBezTo>
                  <a:pt x="1486643" y="5952449"/>
                  <a:pt x="1220213" y="6218878"/>
                  <a:pt x="1220213" y="6547535"/>
                </a:cubicBezTo>
                <a:cubicBezTo>
                  <a:pt x="1220213" y="6876192"/>
                  <a:pt x="1486642" y="7142621"/>
                  <a:pt x="1815299" y="7142621"/>
                </a:cubicBezTo>
                <a:lnTo>
                  <a:pt x="1815300" y="7143865"/>
                </a:lnTo>
                <a:lnTo>
                  <a:pt x="3149148" y="7143865"/>
                </a:lnTo>
                <a:lnTo>
                  <a:pt x="2555131" y="7737882"/>
                </a:lnTo>
                <a:lnTo>
                  <a:pt x="1803260" y="7737882"/>
                </a:lnTo>
                <a:lnTo>
                  <a:pt x="1803260" y="7737098"/>
                </a:lnTo>
                <a:lnTo>
                  <a:pt x="1693610" y="7731562"/>
                </a:lnTo>
                <a:cubicBezTo>
                  <a:pt x="1093459" y="7670613"/>
                  <a:pt x="625127" y="7163766"/>
                  <a:pt x="625127" y="6547535"/>
                </a:cubicBezTo>
                <a:cubicBezTo>
                  <a:pt x="625127" y="6218878"/>
                  <a:pt x="758341" y="5921334"/>
                  <a:pt x="973720" y="5705956"/>
                </a:cubicBezTo>
                <a:cubicBezTo>
                  <a:pt x="1162177" y="5517499"/>
                  <a:pt x="1413540" y="5391950"/>
                  <a:pt x="1693611" y="5363507"/>
                </a:cubicBezTo>
                <a:lnTo>
                  <a:pt x="1805034" y="5357881"/>
                </a:lnTo>
                <a:lnTo>
                  <a:pt x="1805034" y="5356833"/>
                </a:lnTo>
                <a:cubicBezTo>
                  <a:pt x="2018544" y="5356833"/>
                  <a:pt x="2215691" y="5242449"/>
                  <a:pt x="2321657" y="5057091"/>
                </a:cubicBezTo>
                <a:cubicBezTo>
                  <a:pt x="2427623" y="4871732"/>
                  <a:pt x="2426166" y="4643811"/>
                  <a:pt x="2317839" y="4459822"/>
                </a:cubicBezTo>
                <a:cubicBezTo>
                  <a:pt x="2209512" y="4275834"/>
                  <a:pt x="2010918" y="4163980"/>
                  <a:pt x="1797426" y="4166710"/>
                </a:cubicBezTo>
                <a:lnTo>
                  <a:pt x="1797406" y="4165077"/>
                </a:lnTo>
                <a:lnTo>
                  <a:pt x="1656459" y="4158089"/>
                </a:lnTo>
                <a:cubicBezTo>
                  <a:pt x="1290738" y="4115351"/>
                  <a:pt x="961688" y="3904664"/>
                  <a:pt x="770910" y="3582771"/>
                </a:cubicBezTo>
                <a:cubicBezTo>
                  <a:pt x="552880" y="3214892"/>
                  <a:pt x="548971" y="2758322"/>
                  <a:pt x="760672" y="2386765"/>
                </a:cubicBezTo>
                <a:cubicBezTo>
                  <a:pt x="813597" y="2293875"/>
                  <a:pt x="877964" y="2209870"/>
                  <a:pt x="951425" y="2136111"/>
                </a:cubicBezTo>
                <a:cubicBezTo>
                  <a:pt x="1144261" y="1942495"/>
                  <a:pt x="1399764" y="1819490"/>
                  <a:pt x="1675489" y="1791764"/>
                </a:cubicBezTo>
                <a:lnTo>
                  <a:pt x="1784506" y="1786301"/>
                </a:lnTo>
                <a:lnTo>
                  <a:pt x="1784506" y="1785257"/>
                </a:lnTo>
                <a:cubicBezTo>
                  <a:pt x="2113163" y="1785258"/>
                  <a:pt x="2379593" y="1518828"/>
                  <a:pt x="2379592" y="1190171"/>
                </a:cubicBezTo>
                <a:cubicBezTo>
                  <a:pt x="2379592" y="861514"/>
                  <a:pt x="2113163" y="595085"/>
                  <a:pt x="1784507" y="595085"/>
                </a:cubicBezTo>
                <a:lnTo>
                  <a:pt x="1784507" y="59433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원호 32"/>
          <p:cNvSpPr/>
          <p:nvPr/>
        </p:nvSpPr>
        <p:spPr>
          <a:xfrm rot="18900000">
            <a:off x="5612020" y="2028464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원호 33"/>
          <p:cNvSpPr/>
          <p:nvPr/>
        </p:nvSpPr>
        <p:spPr>
          <a:xfrm rot="8100000">
            <a:off x="6863508" y="776976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원호 34"/>
          <p:cNvSpPr/>
          <p:nvPr/>
        </p:nvSpPr>
        <p:spPr>
          <a:xfrm rot="18900000">
            <a:off x="3109045" y="4540966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원호 35"/>
          <p:cNvSpPr/>
          <p:nvPr/>
        </p:nvSpPr>
        <p:spPr>
          <a:xfrm rot="8100000">
            <a:off x="4360533" y="3289478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 flipV="1">
            <a:off x="7336006" y="44335"/>
            <a:ext cx="1088572" cy="10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 flipV="1">
            <a:off x="3340100" y="6016172"/>
            <a:ext cx="776514" cy="84182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 59"/>
          <p:cNvSpPr/>
          <p:nvPr/>
        </p:nvSpPr>
        <p:spPr>
          <a:xfrm rot="13500000">
            <a:off x="10338376" y="4533358"/>
            <a:ext cx="1817957" cy="2410254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C9140EB-014C-49DF-BC56-32FDEB88D8F9}"/>
              </a:ext>
            </a:extLst>
          </p:cNvPr>
          <p:cNvGrpSpPr/>
          <p:nvPr/>
        </p:nvGrpSpPr>
        <p:grpSpPr>
          <a:xfrm>
            <a:off x="5453471" y="4764505"/>
            <a:ext cx="874589" cy="866196"/>
            <a:chOff x="321750" y="103615"/>
            <a:chExt cx="874589" cy="86619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445CA0D-0F49-4C09-9B88-0DB01B49F944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형: 비어 있음 66">
              <a:extLst>
                <a:ext uri="{FF2B5EF4-FFF2-40B4-BE49-F238E27FC236}">
                  <a16:creationId xmlns:a16="http://schemas.microsoft.com/office/drawing/2014/main" id="{AAFDC42A-AD04-4881-96FB-948B731B89EF}"/>
                </a:ext>
              </a:extLst>
            </p:cNvPr>
            <p:cNvSpPr/>
            <p:nvPr/>
          </p:nvSpPr>
          <p:spPr>
            <a:xfrm>
              <a:off x="321750" y="103615"/>
              <a:ext cx="874589" cy="866196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D9B2D6B-F24C-4465-991F-1194A26D802A}"/>
                </a:ext>
              </a:extLst>
            </p:cNvPr>
            <p:cNvSpPr txBox="1"/>
            <p:nvPr/>
          </p:nvSpPr>
          <p:spPr>
            <a:xfrm>
              <a:off x="419236" y="26806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Apple SD 산돌고딕 Neo ExtraBold" panose="02000300000000000000" pitchFamily="2" charset="-127"/>
                  <a:ea typeface="Apple SD 산돌고딕 Neo ExtraBold" panose="02000300000000000000" pitchFamily="2" charset="-127"/>
                </a:rPr>
                <a:t>02</a:t>
              </a:r>
              <a:endParaRPr lang="ko-KR" altLang="en-US" sz="3600" dirty="0">
                <a:solidFill>
                  <a:srgbClr val="595959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5DBA947-14E6-49F2-926C-291F6415A2AC}"/>
              </a:ext>
            </a:extLst>
          </p:cNvPr>
          <p:cNvGrpSpPr/>
          <p:nvPr/>
        </p:nvGrpSpPr>
        <p:grpSpPr>
          <a:xfrm>
            <a:off x="5389796" y="1299903"/>
            <a:ext cx="874589" cy="866196"/>
            <a:chOff x="321750" y="103615"/>
            <a:chExt cx="874589" cy="86619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568BA43-73BB-4D9D-AAD7-1E4DED849B71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원형: 비어 있음 70">
              <a:extLst>
                <a:ext uri="{FF2B5EF4-FFF2-40B4-BE49-F238E27FC236}">
                  <a16:creationId xmlns:a16="http://schemas.microsoft.com/office/drawing/2014/main" id="{CB1EAC8D-4E2F-4C7B-96BB-3913B30B0379}"/>
                </a:ext>
              </a:extLst>
            </p:cNvPr>
            <p:cNvSpPr/>
            <p:nvPr/>
          </p:nvSpPr>
          <p:spPr>
            <a:xfrm>
              <a:off x="321750" y="103615"/>
              <a:ext cx="874589" cy="866196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1107B6-9549-48E3-AFB0-5C9429E5FC3C}"/>
                </a:ext>
              </a:extLst>
            </p:cNvPr>
            <p:cNvSpPr txBox="1"/>
            <p:nvPr/>
          </p:nvSpPr>
          <p:spPr>
            <a:xfrm>
              <a:off x="419236" y="26806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Apple SD 산돌고딕 Neo ExtraBold" panose="02000300000000000000" pitchFamily="2" charset="-127"/>
                  <a:ea typeface="Apple SD 산돌고딕 Neo ExtraBold" panose="02000300000000000000" pitchFamily="2" charset="-127"/>
                </a:rPr>
                <a:t>03</a:t>
              </a:r>
              <a:endParaRPr lang="ko-KR" altLang="en-US" sz="3600" dirty="0">
                <a:solidFill>
                  <a:srgbClr val="595959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2F8D9AB-A105-48DE-B26A-56382E9E6FCF}"/>
              </a:ext>
            </a:extLst>
          </p:cNvPr>
          <p:cNvGrpSpPr/>
          <p:nvPr/>
        </p:nvGrpSpPr>
        <p:grpSpPr>
          <a:xfrm>
            <a:off x="7045464" y="2604792"/>
            <a:ext cx="874589" cy="866196"/>
            <a:chOff x="321750" y="103615"/>
            <a:chExt cx="874589" cy="86619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52CDDA8-B1B2-4F9A-9E89-22760C31A224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원형: 비어 있음 74">
              <a:extLst>
                <a:ext uri="{FF2B5EF4-FFF2-40B4-BE49-F238E27FC236}">
                  <a16:creationId xmlns:a16="http://schemas.microsoft.com/office/drawing/2014/main" id="{4182F970-DE97-4A61-A15B-962D0FE47CBF}"/>
                </a:ext>
              </a:extLst>
            </p:cNvPr>
            <p:cNvSpPr/>
            <p:nvPr/>
          </p:nvSpPr>
          <p:spPr>
            <a:xfrm>
              <a:off x="321750" y="103615"/>
              <a:ext cx="874589" cy="866196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391371-EB00-4C2F-B7CB-A4403AEE3B05}"/>
                </a:ext>
              </a:extLst>
            </p:cNvPr>
            <p:cNvSpPr txBox="1"/>
            <p:nvPr/>
          </p:nvSpPr>
          <p:spPr>
            <a:xfrm>
              <a:off x="419236" y="26806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rgbClr val="595959"/>
                  </a:solidFill>
                  <a:latin typeface="Apple SD 산돌고딕 Neo ExtraBold" panose="02000300000000000000" pitchFamily="2" charset="-127"/>
                  <a:ea typeface="Apple SD 산돌고딕 Neo ExtraBold" panose="02000300000000000000" pitchFamily="2" charset="-127"/>
                </a:rPr>
                <a:t>04</a:t>
              </a:r>
              <a:endParaRPr lang="ko-KR" altLang="en-US" sz="3600">
                <a:solidFill>
                  <a:srgbClr val="595959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D01253-126D-4069-A087-D6C4008B689E}"/>
              </a:ext>
            </a:extLst>
          </p:cNvPr>
          <p:cNvSpPr/>
          <p:nvPr/>
        </p:nvSpPr>
        <p:spPr>
          <a:xfrm>
            <a:off x="391293" y="3796502"/>
            <a:ext cx="2763898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도로 다이어트</a:t>
            </a:r>
            <a:endParaRPr kumimoji="0" lang="ko-KR" altLang="en-US" sz="18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0FD7B7-27A3-4358-AFD8-30E407306299}"/>
              </a:ext>
            </a:extLst>
          </p:cNvPr>
          <p:cNvSpPr/>
          <p:nvPr/>
        </p:nvSpPr>
        <p:spPr>
          <a:xfrm>
            <a:off x="6405929" y="5317241"/>
            <a:ext cx="1903085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kern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추진 개요</a:t>
            </a:r>
            <a:endParaRPr kumimoji="0" lang="ko-KR" altLang="en-US" sz="18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06117B-5167-42C9-8303-83088DCC300D}"/>
              </a:ext>
            </a:extLst>
          </p:cNvPr>
          <p:cNvSpPr/>
          <p:nvPr/>
        </p:nvSpPr>
        <p:spPr>
          <a:xfrm>
            <a:off x="7955244" y="2714724"/>
            <a:ext cx="1781257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분석결과</a:t>
            </a:r>
            <a:endParaRPr kumimoji="0" lang="ko-KR" altLang="en-US" sz="18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20DA78-2DA9-4E2B-B179-AB1C8A18E05E}"/>
              </a:ext>
            </a:extLst>
          </p:cNvPr>
          <p:cNvSpPr txBox="1"/>
          <p:nvPr/>
        </p:nvSpPr>
        <p:spPr>
          <a:xfrm>
            <a:off x="1703314" y="4505716"/>
            <a:ext cx="128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실태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사례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53CF66-14C8-4DD6-B06C-16FE85B277E0}"/>
              </a:ext>
            </a:extLst>
          </p:cNvPr>
          <p:cNvSpPr txBox="1"/>
          <p:nvPr/>
        </p:nvSpPr>
        <p:spPr>
          <a:xfrm>
            <a:off x="7984981" y="3423408"/>
            <a:ext cx="2424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이용모델</a:t>
            </a:r>
            <a:endParaRPr lang="en-US" altLang="ko-KR" sz="1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</a:t>
            </a:r>
            <a:endParaRPr lang="en-US" altLang="ko-KR" sz="1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8C2F2F-6F0F-4489-AABC-3A07EF7B21D9}"/>
              </a:ext>
            </a:extLst>
          </p:cNvPr>
          <p:cNvSpPr txBox="1"/>
          <p:nvPr/>
        </p:nvSpPr>
        <p:spPr>
          <a:xfrm>
            <a:off x="6507409" y="5878198"/>
            <a:ext cx="1846650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목적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2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2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B82CB2-427C-4C69-99C2-957162483C6A}"/>
              </a:ext>
            </a:extLst>
          </p:cNvPr>
          <p:cNvSpPr/>
          <p:nvPr/>
        </p:nvSpPr>
        <p:spPr>
          <a:xfrm>
            <a:off x="4029799" y="1202760"/>
            <a:ext cx="982961" cy="6463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kern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분석</a:t>
            </a:r>
            <a:endParaRPr kumimoji="0" lang="ko-KR" altLang="en-US" sz="18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605BC-96CB-42D2-947A-F78A6F35C508}"/>
              </a:ext>
            </a:extLst>
          </p:cNvPr>
          <p:cNvSpPr txBox="1"/>
          <p:nvPr/>
        </p:nvSpPr>
        <p:spPr>
          <a:xfrm>
            <a:off x="3794216" y="1804090"/>
            <a:ext cx="1846650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지수설정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흐름도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F6FBB9-B290-45E4-9527-97E888666A8B}"/>
              </a:ext>
            </a:extLst>
          </p:cNvPr>
          <p:cNvSpPr/>
          <p:nvPr/>
        </p:nvSpPr>
        <p:spPr>
          <a:xfrm>
            <a:off x="8917560" y="362244"/>
            <a:ext cx="2789546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기대효과 </a:t>
            </a:r>
            <a:endParaRPr kumimoji="0" lang="en-US" altLang="ko-KR" sz="36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  <a:latin typeface="Apple SD 산돌고딕 Neo ExtraBold" panose="02000300000000000000" pitchFamily="2" charset="-127"/>
              <a:ea typeface="Apple SD 산돌고딕 Neo ExtraBold" panose="02000300000000000000" pitchFamily="2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kern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    </a:t>
            </a:r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rPr>
              <a:t>및 활용방안</a:t>
            </a:r>
            <a:endParaRPr kumimoji="0" lang="ko-KR" altLang="en-US" sz="1800" b="0" i="0" u="none" strike="noStrike" kern="0" cap="none" spc="0" normalizeH="0" baseline="0" noProof="0" dirty="0">
              <a:ln w="3175">
                <a:solidFill>
                  <a:schemeClr val="tx1">
                    <a:alpha val="48000"/>
                  </a:schemeClr>
                </a:solidFill>
              </a:ln>
              <a:solidFill>
                <a:srgbClr val="FDCF4D"/>
              </a:solidFill>
              <a:effectLst/>
              <a:uLnTx/>
              <a:uFillTx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EDE60D2-029E-476C-A277-F8D596F4A36E}"/>
              </a:ext>
            </a:extLst>
          </p:cNvPr>
          <p:cNvGrpSpPr/>
          <p:nvPr/>
        </p:nvGrpSpPr>
        <p:grpSpPr>
          <a:xfrm>
            <a:off x="7999846" y="149804"/>
            <a:ext cx="874589" cy="866196"/>
            <a:chOff x="321750" y="103615"/>
            <a:chExt cx="874589" cy="86619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B4751A0-CE6A-46FA-BE05-E48CC857996F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형: 비어 있음 52">
              <a:extLst>
                <a:ext uri="{FF2B5EF4-FFF2-40B4-BE49-F238E27FC236}">
                  <a16:creationId xmlns:a16="http://schemas.microsoft.com/office/drawing/2014/main" id="{656EFA48-6D61-4196-BE43-E8BC57C8E51B}"/>
                </a:ext>
              </a:extLst>
            </p:cNvPr>
            <p:cNvSpPr/>
            <p:nvPr/>
          </p:nvSpPr>
          <p:spPr>
            <a:xfrm>
              <a:off x="321750" y="103615"/>
              <a:ext cx="874589" cy="866196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93D7A1-ACEC-465B-B413-8B5DC63E9FD4}"/>
                </a:ext>
              </a:extLst>
            </p:cNvPr>
            <p:cNvSpPr txBox="1"/>
            <p:nvPr/>
          </p:nvSpPr>
          <p:spPr>
            <a:xfrm>
              <a:off x="419236" y="26806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Apple SD 산돌고딕 Neo ExtraBold" panose="02000300000000000000" pitchFamily="2" charset="-127"/>
                  <a:ea typeface="Apple SD 산돌고딕 Neo ExtraBold" panose="02000300000000000000" pitchFamily="2" charset="-127"/>
                </a:rPr>
                <a:t>05</a:t>
              </a:r>
              <a:endParaRPr lang="ko-KR" altLang="en-US" sz="3600" dirty="0">
                <a:solidFill>
                  <a:srgbClr val="595959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784B0A-3895-4A4B-8001-A769712502FB}"/>
              </a:ext>
            </a:extLst>
          </p:cNvPr>
          <p:cNvGrpSpPr/>
          <p:nvPr/>
        </p:nvGrpSpPr>
        <p:grpSpPr>
          <a:xfrm>
            <a:off x="3220119" y="3993802"/>
            <a:ext cx="874589" cy="866196"/>
            <a:chOff x="321750" y="103615"/>
            <a:chExt cx="874589" cy="86619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A463C8D-CD7B-400D-8081-72F066DD7CBE}"/>
                </a:ext>
              </a:extLst>
            </p:cNvPr>
            <p:cNvSpPr/>
            <p:nvPr/>
          </p:nvSpPr>
          <p:spPr>
            <a:xfrm>
              <a:off x="350339" y="128757"/>
              <a:ext cx="812294" cy="7934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형: 비어 있음 42">
              <a:extLst>
                <a:ext uri="{FF2B5EF4-FFF2-40B4-BE49-F238E27FC236}">
                  <a16:creationId xmlns:a16="http://schemas.microsoft.com/office/drawing/2014/main" id="{9C7974EE-AF12-4E60-9D8A-8207FFCE9767}"/>
                </a:ext>
              </a:extLst>
            </p:cNvPr>
            <p:cNvSpPr/>
            <p:nvPr/>
          </p:nvSpPr>
          <p:spPr>
            <a:xfrm>
              <a:off x="321750" y="103615"/>
              <a:ext cx="874589" cy="866196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29D325-F0DE-42F1-A0D2-B7586C0264FE}"/>
                </a:ext>
              </a:extLst>
            </p:cNvPr>
            <p:cNvSpPr txBox="1"/>
            <p:nvPr/>
          </p:nvSpPr>
          <p:spPr>
            <a:xfrm>
              <a:off x="419236" y="26806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Apple SD 산돌고딕 Neo ExtraBold" panose="02000300000000000000" pitchFamily="2" charset="-127"/>
                  <a:ea typeface="Apple SD 산돌고딕 Neo ExtraBold" panose="02000300000000000000" pitchFamily="2" charset="-127"/>
                </a:rPr>
                <a:t>01</a:t>
              </a:r>
              <a:endParaRPr lang="ko-KR" altLang="en-US" sz="3600" dirty="0">
                <a:solidFill>
                  <a:srgbClr val="595959"/>
                </a:solidFill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57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도로, 실외, 거리, 장면이(가) 표시된 사진&#10;&#10;자동 생성된 설명">
            <a:extLst>
              <a:ext uri="{FF2B5EF4-FFF2-40B4-BE49-F238E27FC236}">
                <a16:creationId xmlns:a16="http://schemas.microsoft.com/office/drawing/2014/main" id="{704B407E-DBAA-40F7-95AC-6A450E46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871749"/>
            <a:ext cx="12192001" cy="685067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9DA007-B78D-4EDB-9A78-3669D6E37E5A}"/>
              </a:ext>
            </a:extLst>
          </p:cNvPr>
          <p:cNvGrpSpPr/>
          <p:nvPr/>
        </p:nvGrpSpPr>
        <p:grpSpPr>
          <a:xfrm>
            <a:off x="0" y="0"/>
            <a:ext cx="12192000" cy="1073426"/>
            <a:chOff x="0" y="0"/>
            <a:chExt cx="12192000" cy="107342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B555C5-7B35-4AA1-8D9A-E4A790337BE9}"/>
                </a:ext>
              </a:extLst>
            </p:cNvPr>
            <p:cNvSpPr/>
            <p:nvPr/>
          </p:nvSpPr>
          <p:spPr>
            <a:xfrm>
              <a:off x="0" y="0"/>
              <a:ext cx="12192000" cy="107342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A41255-DF06-4C5B-98B7-46FFF0EA5C17}"/>
                </a:ext>
              </a:extLst>
            </p:cNvPr>
            <p:cNvCxnSpPr>
              <a:cxnSpLocks/>
              <a:endCxn id="2" idx="6"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5D9BDA-F89F-477C-ACC3-C62BF09C3CFA}"/>
                </a:ext>
              </a:extLst>
            </p:cNvPr>
            <p:cNvGrpSpPr/>
            <p:nvPr/>
          </p:nvGrpSpPr>
          <p:grpSpPr>
            <a:xfrm>
              <a:off x="321750" y="103615"/>
              <a:ext cx="874589" cy="866196"/>
              <a:chOff x="367471" y="137738"/>
              <a:chExt cx="825224" cy="821803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43C9FFE-D732-4DD6-B918-A6911C658E62}"/>
                  </a:ext>
                </a:extLst>
              </p:cNvPr>
              <p:cNvSpPr/>
              <p:nvPr/>
            </p:nvSpPr>
            <p:spPr>
              <a:xfrm>
                <a:off x="394446" y="161591"/>
                <a:ext cx="766445" cy="752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" name="원형: 비어 있음 1">
                <a:extLst>
                  <a:ext uri="{FF2B5EF4-FFF2-40B4-BE49-F238E27FC236}">
                    <a16:creationId xmlns:a16="http://schemas.microsoft.com/office/drawing/2014/main" id="{3C549EEB-BC31-46C5-B5C6-3147E93D7613}"/>
                  </a:ext>
                </a:extLst>
              </p:cNvPr>
              <p:cNvSpPr/>
              <p:nvPr/>
            </p:nvSpPr>
            <p:spPr>
              <a:xfrm>
                <a:off x="367471" y="137738"/>
                <a:ext cx="825224" cy="821803"/>
              </a:xfrm>
              <a:prstGeom prst="donut">
                <a:avLst>
                  <a:gd name="adj" fmla="val 76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36B6E3-0B0F-46A2-8884-7FAB05A6904C}"/>
                </a:ext>
              </a:extLst>
            </p:cNvPr>
            <p:cNvSpPr txBox="1"/>
            <p:nvPr/>
          </p:nvSpPr>
          <p:spPr>
            <a:xfrm>
              <a:off x="413710" y="225418"/>
              <a:ext cx="7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endParaRPr lang="ko-KR" altLang="en-US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EF4A64-E032-4FB5-86BA-1CDB7C2D23AB}"/>
                </a:ext>
              </a:extLst>
            </p:cNvPr>
            <p:cNvSpPr txBox="1"/>
            <p:nvPr/>
          </p:nvSpPr>
          <p:spPr>
            <a:xfrm>
              <a:off x="1231530" y="225418"/>
              <a:ext cx="5764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3600" b="0" i="0" u="none" strike="noStrike" kern="0" cap="none" spc="0" normalizeH="0" baseline="0" noProof="0" dirty="0">
                  <a:ln w="3175">
                    <a:solidFill>
                      <a:schemeClr val="tx1">
                        <a:alpha val="48000"/>
                      </a:schemeClr>
                    </a:solidFill>
                  </a:ln>
                  <a:solidFill>
                    <a:srgbClr val="FDCF4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 다이어트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</a:t>
              </a:r>
              <a:r>
                <a:rPr lang="ko-KR" altLang="en-US" sz="2800" i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실태</a:t>
              </a:r>
              <a:endParaRPr lang="ko-KR" altLang="en-US" sz="36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36465A-CC0B-4398-AC99-C8622DECE150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>
              <a:off x="5563166" y="536713"/>
              <a:ext cx="6628834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C6054C9-771B-4AA7-B641-BBB9139176C7}"/>
              </a:ext>
            </a:extLst>
          </p:cNvPr>
          <p:cNvSpPr txBox="1"/>
          <p:nvPr/>
        </p:nvSpPr>
        <p:spPr>
          <a:xfrm>
            <a:off x="2921893" y="1265511"/>
            <a:ext cx="634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우리나라의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36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심각한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C000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사고 실태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85726E8-24BB-4083-B279-704F3F94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1" y="3072872"/>
            <a:ext cx="5325761" cy="7052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85C3F2-62FC-494A-8089-AE7E9A0B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04" y="2117652"/>
            <a:ext cx="3116636" cy="2331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CF0D10-6AEF-4FBC-B0E6-41EC1B6C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1" y="2104509"/>
            <a:ext cx="5325761" cy="608827"/>
          </a:xfrm>
          <a:prstGeom prst="rect">
            <a:avLst/>
          </a:prstGeom>
        </p:spPr>
      </p:pic>
      <p:pic>
        <p:nvPicPr>
          <p:cNvPr id="26" name="그림 25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BC313F91-9A28-4BEA-8C60-BFCDCD211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92" y="5271276"/>
            <a:ext cx="5325760" cy="8429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8E9D6A-9793-49A2-81C0-9E9B0047A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668" y="5935284"/>
            <a:ext cx="1247775" cy="1666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8F3A6B-1D00-47EE-8ABA-C54875DA4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91" y="4016268"/>
            <a:ext cx="5325760" cy="9052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7B8622-2312-4AB4-A560-06D5131E324D}"/>
              </a:ext>
            </a:extLst>
          </p:cNvPr>
          <p:cNvSpPr txBox="1"/>
          <p:nvPr/>
        </p:nvSpPr>
        <p:spPr>
          <a:xfrm>
            <a:off x="6538894" y="2065579"/>
            <a:ext cx="5021610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kern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769A4B6-F848-4E24-BAA6-3A5F44185D44}"/>
              </a:ext>
            </a:extLst>
          </p:cNvPr>
          <p:cNvSpPr/>
          <p:nvPr/>
        </p:nvSpPr>
        <p:spPr>
          <a:xfrm>
            <a:off x="6796515" y="4651826"/>
            <a:ext cx="4504413" cy="1669461"/>
          </a:xfrm>
          <a:prstGeom prst="roundRect">
            <a:avLst/>
          </a:prstGeom>
          <a:solidFill>
            <a:schemeClr val="dk1">
              <a:alpha val="3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만명당 어린이</a:t>
            </a: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 보행 사고 사망자</a:t>
            </a:r>
            <a:endParaRPr lang="en-US" altLang="ko-KR" sz="1600" b="1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6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OECD </a:t>
            </a:r>
            <a:r>
              <a:rPr lang="ko-KR" altLang="ko-KR" sz="16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중 </a:t>
            </a:r>
            <a:r>
              <a:rPr lang="ko-KR" altLang="ko-KR" sz="1600" b="1" kern="0" dirty="0">
                <a:effectLst/>
                <a:highlight>
                  <a:srgbClr val="F7C552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높음</a:t>
            </a:r>
            <a:endParaRPr lang="en-US" altLang="ko-KR" sz="1600" b="1" kern="0" dirty="0">
              <a:highlight>
                <a:srgbClr val="F7C552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   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어린이 인구 </a:t>
            </a: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명당 보행 중 사망자수 </a:t>
            </a:r>
            <a:r>
              <a:rPr lang="en-US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0.54</a:t>
            </a:r>
            <a:r>
              <a:rPr lang="ko-KR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1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(OECD 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</a:t>
            </a:r>
            <a:r>
              <a:rPr lang="en-US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0.23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117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도로, 실외, 거리, 장면이(가) 표시된 사진&#10;&#10;자동 생성된 설명">
            <a:extLst>
              <a:ext uri="{FF2B5EF4-FFF2-40B4-BE49-F238E27FC236}">
                <a16:creationId xmlns:a16="http://schemas.microsoft.com/office/drawing/2014/main" id="{704B407E-DBAA-40F7-95AC-6A450E46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871749"/>
            <a:ext cx="12192001" cy="685067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9DA007-B78D-4EDB-9A78-3669D6E37E5A}"/>
              </a:ext>
            </a:extLst>
          </p:cNvPr>
          <p:cNvGrpSpPr/>
          <p:nvPr/>
        </p:nvGrpSpPr>
        <p:grpSpPr>
          <a:xfrm>
            <a:off x="0" y="0"/>
            <a:ext cx="12192000" cy="1073426"/>
            <a:chOff x="0" y="0"/>
            <a:chExt cx="12192000" cy="107342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B555C5-7B35-4AA1-8D9A-E4A790337BE9}"/>
                </a:ext>
              </a:extLst>
            </p:cNvPr>
            <p:cNvSpPr/>
            <p:nvPr/>
          </p:nvSpPr>
          <p:spPr>
            <a:xfrm>
              <a:off x="0" y="0"/>
              <a:ext cx="12192000" cy="107342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A41255-DF06-4C5B-98B7-46FFF0EA5C17}"/>
                </a:ext>
              </a:extLst>
            </p:cNvPr>
            <p:cNvCxnSpPr>
              <a:cxnSpLocks/>
              <a:endCxn id="2" idx="6"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5D9BDA-F89F-477C-ACC3-C62BF09C3CFA}"/>
                </a:ext>
              </a:extLst>
            </p:cNvPr>
            <p:cNvGrpSpPr/>
            <p:nvPr/>
          </p:nvGrpSpPr>
          <p:grpSpPr>
            <a:xfrm>
              <a:off x="321750" y="103615"/>
              <a:ext cx="874589" cy="866196"/>
              <a:chOff x="367471" y="137738"/>
              <a:chExt cx="825224" cy="821803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43C9FFE-D732-4DD6-B918-A6911C658E62}"/>
                  </a:ext>
                </a:extLst>
              </p:cNvPr>
              <p:cNvSpPr/>
              <p:nvPr/>
            </p:nvSpPr>
            <p:spPr>
              <a:xfrm>
                <a:off x="394446" y="161591"/>
                <a:ext cx="766445" cy="752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" name="원형: 비어 있음 1">
                <a:extLst>
                  <a:ext uri="{FF2B5EF4-FFF2-40B4-BE49-F238E27FC236}">
                    <a16:creationId xmlns:a16="http://schemas.microsoft.com/office/drawing/2014/main" id="{3C549EEB-BC31-46C5-B5C6-3147E93D7613}"/>
                  </a:ext>
                </a:extLst>
              </p:cNvPr>
              <p:cNvSpPr/>
              <p:nvPr/>
            </p:nvSpPr>
            <p:spPr>
              <a:xfrm>
                <a:off x="367471" y="137738"/>
                <a:ext cx="825224" cy="821803"/>
              </a:xfrm>
              <a:prstGeom prst="donut">
                <a:avLst>
                  <a:gd name="adj" fmla="val 76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36B6E3-0B0F-46A2-8884-7FAB05A6904C}"/>
                </a:ext>
              </a:extLst>
            </p:cNvPr>
            <p:cNvSpPr txBox="1"/>
            <p:nvPr/>
          </p:nvSpPr>
          <p:spPr>
            <a:xfrm>
              <a:off x="413710" y="225418"/>
              <a:ext cx="7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endParaRPr lang="ko-KR" altLang="en-US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EF4A64-E032-4FB5-86BA-1CDB7C2D23AB}"/>
                </a:ext>
              </a:extLst>
            </p:cNvPr>
            <p:cNvSpPr txBox="1"/>
            <p:nvPr/>
          </p:nvSpPr>
          <p:spPr>
            <a:xfrm>
              <a:off x="1231530" y="225418"/>
              <a:ext cx="5764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3600" b="0" i="0" u="none" strike="noStrike" kern="0" cap="none" spc="0" normalizeH="0" baseline="0" noProof="0" dirty="0">
                  <a:ln w="3175">
                    <a:solidFill>
                      <a:schemeClr val="tx1">
                        <a:alpha val="48000"/>
                      </a:schemeClr>
                    </a:solidFill>
                  </a:ln>
                  <a:solidFill>
                    <a:srgbClr val="FDCF4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 다이어트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</a:t>
              </a:r>
              <a:r>
                <a:rPr lang="ko-KR" altLang="en-US" sz="2800" i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실태</a:t>
              </a:r>
              <a:endParaRPr lang="ko-KR" altLang="en-US" sz="36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36465A-CC0B-4398-AC99-C8622DECE150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>
              <a:off x="5563166" y="536713"/>
              <a:ext cx="6628834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C6054C9-771B-4AA7-B641-BBB9139176C7}"/>
              </a:ext>
            </a:extLst>
          </p:cNvPr>
          <p:cNvSpPr txBox="1"/>
          <p:nvPr/>
        </p:nvSpPr>
        <p:spPr>
          <a:xfrm>
            <a:off x="2921893" y="1265511"/>
            <a:ext cx="634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우리나라의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36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심각한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C000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사고 실태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85726E8-24BB-4083-B279-704F3F94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1" y="3072872"/>
            <a:ext cx="5325761" cy="7052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85C3F2-62FC-494A-8089-AE7E9A0B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04" y="2117652"/>
            <a:ext cx="3116636" cy="2331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CF0D10-6AEF-4FBC-B0E6-41EC1B6C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1" y="2104509"/>
            <a:ext cx="5325761" cy="608827"/>
          </a:xfrm>
          <a:prstGeom prst="rect">
            <a:avLst/>
          </a:prstGeom>
        </p:spPr>
      </p:pic>
      <p:pic>
        <p:nvPicPr>
          <p:cNvPr id="26" name="그림 25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BC313F91-9A28-4BEA-8C60-BFCDCD211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92" y="5271276"/>
            <a:ext cx="5325760" cy="8429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8E9D6A-9793-49A2-81C0-9E9B0047A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668" y="5935284"/>
            <a:ext cx="1247775" cy="1666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8F3A6B-1D00-47EE-8ABA-C54875DA4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91" y="4016268"/>
            <a:ext cx="5325760" cy="9052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7B8622-2312-4AB4-A560-06D5131E324D}"/>
              </a:ext>
            </a:extLst>
          </p:cNvPr>
          <p:cNvSpPr txBox="1"/>
          <p:nvPr/>
        </p:nvSpPr>
        <p:spPr>
          <a:xfrm>
            <a:off x="6538894" y="2065579"/>
            <a:ext cx="5021610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kern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769A4B6-F848-4E24-BAA6-3A5F44185D44}"/>
              </a:ext>
            </a:extLst>
          </p:cNvPr>
          <p:cNvSpPr/>
          <p:nvPr/>
        </p:nvSpPr>
        <p:spPr>
          <a:xfrm>
            <a:off x="6796515" y="4651826"/>
            <a:ext cx="4504413" cy="1669461"/>
          </a:xfrm>
          <a:prstGeom prst="roundRect">
            <a:avLst/>
          </a:prstGeom>
          <a:solidFill>
            <a:schemeClr val="dk1">
              <a:alpha val="3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만명당 어린이</a:t>
            </a: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 보행 사고 사망자</a:t>
            </a:r>
            <a:endParaRPr lang="en-US" altLang="ko-KR" sz="1600" b="1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6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OECD </a:t>
            </a:r>
            <a:r>
              <a:rPr lang="ko-KR" altLang="ko-KR" sz="16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중 </a:t>
            </a:r>
            <a:r>
              <a:rPr lang="ko-KR" altLang="ko-KR" sz="1600" b="1" kern="0" dirty="0">
                <a:effectLst/>
                <a:highlight>
                  <a:srgbClr val="F7C552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높음</a:t>
            </a:r>
            <a:endParaRPr lang="en-US" altLang="ko-KR" sz="1600" b="1" kern="0" dirty="0">
              <a:highlight>
                <a:srgbClr val="F7C552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   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어린이 인구 </a:t>
            </a: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명당 보행 중 사망자수 </a:t>
            </a:r>
            <a:r>
              <a:rPr lang="en-US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0.54</a:t>
            </a:r>
            <a:r>
              <a:rPr lang="ko-KR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1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(OECD 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</a:t>
            </a:r>
            <a:r>
              <a:rPr lang="en-US" altLang="ko-KR" sz="1100" b="1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0.23</a:t>
            </a:r>
            <a:r>
              <a:rPr lang="ko-KR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100" kern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469A53-E368-4DA4-B2F3-35A8EF897CDB}"/>
              </a:ext>
            </a:extLst>
          </p:cNvPr>
          <p:cNvSpPr/>
          <p:nvPr/>
        </p:nvSpPr>
        <p:spPr>
          <a:xfrm>
            <a:off x="-2" y="0"/>
            <a:ext cx="12192000" cy="7919542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89371-08FD-4E64-BEF7-2D54426B20D4}"/>
              </a:ext>
            </a:extLst>
          </p:cNvPr>
          <p:cNvSpPr txBox="1"/>
          <p:nvPr/>
        </p:nvSpPr>
        <p:spPr>
          <a:xfrm>
            <a:off x="3089202" y="5094427"/>
            <a:ext cx="6143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highlight>
                  <a:srgbClr val="F7C552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 확대 필요성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E54C-2FB5-4018-A31A-9E3E73108062}"/>
              </a:ext>
            </a:extLst>
          </p:cNvPr>
          <p:cNvSpPr txBox="1"/>
          <p:nvPr/>
        </p:nvSpPr>
        <p:spPr>
          <a:xfrm>
            <a:off x="2570721" y="146612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시행했던 보행 정책 중 효과가 검증된 사업은</a:t>
            </a:r>
            <a:r>
              <a:rPr lang="en-US" altLang="ko-KR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4BE56-6068-4F67-9980-D045A3141F80}"/>
              </a:ext>
            </a:extLst>
          </p:cNvPr>
          <p:cNvSpPr txBox="1"/>
          <p:nvPr/>
        </p:nvSpPr>
        <p:spPr>
          <a:xfrm>
            <a:off x="1842137" y="3232264"/>
            <a:ext cx="8730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</a:t>
            </a:r>
            <a:r>
              <a:rPr lang="ko-KR" altLang="en-US" sz="3200" dirty="0">
                <a:highlight>
                  <a:srgbClr val="F7C552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시행 이후 보행환경 만족도 상승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6C81D191-6FE8-4EB3-B1BD-42917DF95A22}"/>
              </a:ext>
            </a:extLst>
          </p:cNvPr>
          <p:cNvSpPr/>
          <p:nvPr/>
        </p:nvSpPr>
        <p:spPr>
          <a:xfrm>
            <a:off x="5723598" y="2429270"/>
            <a:ext cx="1005059" cy="49851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0BA4B9B-6599-425E-B7CF-6BBCCB3F304A}"/>
              </a:ext>
            </a:extLst>
          </p:cNvPr>
          <p:cNvSpPr/>
          <p:nvPr/>
        </p:nvSpPr>
        <p:spPr>
          <a:xfrm>
            <a:off x="5723598" y="4278122"/>
            <a:ext cx="1005059" cy="49851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0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2CAD51B-944E-484D-AF9D-8B7580C6E80C}"/>
              </a:ext>
            </a:extLst>
          </p:cNvPr>
          <p:cNvGrpSpPr/>
          <p:nvPr/>
        </p:nvGrpSpPr>
        <p:grpSpPr>
          <a:xfrm rot="691937">
            <a:off x="848141" y="2459494"/>
            <a:ext cx="204869" cy="356037"/>
            <a:chOff x="-1273870" y="1644397"/>
            <a:chExt cx="167218" cy="401681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587A19-DA4D-410D-B11D-31093149D012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B17ECB6-CC02-4180-96AB-6849C7B63BAE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1AFF93B-3DE7-4D24-9D05-D376010C50F3}"/>
              </a:ext>
            </a:extLst>
          </p:cNvPr>
          <p:cNvSpPr txBox="1"/>
          <p:nvPr/>
        </p:nvSpPr>
        <p:spPr>
          <a:xfrm>
            <a:off x="1121410" y="2459605"/>
            <a:ext cx="485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실제 </a:t>
            </a:r>
            <a:r>
              <a:rPr lang="ko-KR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도로 다이어트 사업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사례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서울시 관악구 </a:t>
            </a:r>
            <a:r>
              <a:rPr lang="ko-KR" altLang="en-US" sz="16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관악로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30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)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CA3A36-28D8-4B59-8687-E5D2C529AA9D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8AE2717-6B68-4596-9B9C-7DE3C206AB3C}"/>
              </a:ext>
            </a:extLst>
          </p:cNvPr>
          <p:cNvCxnSpPr>
            <a:cxnSpLocks/>
            <a:endCxn id="117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F14DDE-7B11-4462-A2CD-E365488779A9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80DF341-A211-442C-97CF-E369A3E91E2E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7" name="원형: 비어 있음 116">
              <a:extLst>
                <a:ext uri="{FF2B5EF4-FFF2-40B4-BE49-F238E27FC236}">
                  <a16:creationId xmlns:a16="http://schemas.microsoft.com/office/drawing/2014/main" id="{248EB235-A929-44CB-86FF-49F7DBB98F1B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BEC55-445E-416A-AF78-F2215784C75C}"/>
              </a:ext>
            </a:extLst>
          </p:cNvPr>
          <p:cNvSpPr txBox="1"/>
          <p:nvPr/>
        </p:nvSpPr>
        <p:spPr>
          <a:xfrm>
            <a:off x="405247" y="225418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797E67C-5D94-4964-9C57-9E78F353BAAB}"/>
              </a:ext>
            </a:extLst>
          </p:cNvPr>
          <p:cNvSpPr txBox="1"/>
          <p:nvPr/>
        </p:nvSpPr>
        <p:spPr>
          <a:xfrm>
            <a:off x="1231530" y="225418"/>
            <a:ext cx="458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262D383-2CDC-4223-B219-6A82CB20F0F3}"/>
              </a:ext>
            </a:extLst>
          </p:cNvPr>
          <p:cNvCxnSpPr>
            <a:cxnSpLocks/>
            <a:endCxn id="93" idx="3"/>
          </p:cNvCxnSpPr>
          <p:nvPr/>
        </p:nvCxnSpPr>
        <p:spPr>
          <a:xfrm>
            <a:off x="5364480" y="536713"/>
            <a:ext cx="682752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A8B3A86-7FF7-41FA-9619-011B288C262B}"/>
              </a:ext>
            </a:extLst>
          </p:cNvPr>
          <p:cNvSpPr txBox="1"/>
          <p:nvPr/>
        </p:nvSpPr>
        <p:spPr>
          <a:xfrm>
            <a:off x="1270373" y="1213931"/>
            <a:ext cx="45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07960E-D230-47CA-9886-89B33EE0FB6F}"/>
              </a:ext>
            </a:extLst>
          </p:cNvPr>
          <p:cNvSpPr txBox="1"/>
          <p:nvPr/>
        </p:nvSpPr>
        <p:spPr>
          <a:xfrm>
            <a:off x="1231530" y="1737818"/>
            <a:ext cx="1055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02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효율성이 떨어지는 </a:t>
            </a:r>
            <a:r>
              <a:rPr lang="ko-KR" altLang="en-US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도로의 라인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이나 </a:t>
            </a:r>
            <a:r>
              <a:rPr lang="ko-KR" altLang="en-US" b="0" i="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폭을 조정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 불필요한 부분을 줄이는 것</a:t>
            </a:r>
            <a:endParaRPr lang="en-US" altLang="ko-KR" b="0" i="0" dirty="0">
              <a:solidFill>
                <a:srgbClr val="20202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중심에서 보행자 중심으로의 개편</a:t>
            </a:r>
            <a:r>
              <a:rPr lang="en-US" altLang="ko-KR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12E03D7-CEDF-461A-9DDA-1C730B4710CC}"/>
              </a:ext>
            </a:extLst>
          </p:cNvPr>
          <p:cNvCxnSpPr>
            <a:cxnSpLocks/>
          </p:cNvCxnSpPr>
          <p:nvPr/>
        </p:nvCxnSpPr>
        <p:spPr>
          <a:xfrm>
            <a:off x="5653984" y="4678703"/>
            <a:ext cx="653913" cy="1"/>
          </a:xfrm>
          <a:prstGeom prst="line">
            <a:avLst/>
          </a:prstGeom>
          <a:ln w="92075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7344B64-8EC0-4AAE-B39D-2CDF25C7BB6D}"/>
              </a:ext>
            </a:extLst>
          </p:cNvPr>
          <p:cNvGrpSpPr/>
          <p:nvPr/>
        </p:nvGrpSpPr>
        <p:grpSpPr>
          <a:xfrm>
            <a:off x="360698" y="1277043"/>
            <a:ext cx="670417" cy="413516"/>
            <a:chOff x="37626" y="1178441"/>
            <a:chExt cx="670417" cy="413516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EA5F919-C1AD-413C-AAD7-3F09DED58B6C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15F7DFE-6ED6-45FF-A841-EF0951A297D8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3" name="현 112">
              <a:extLst>
                <a:ext uri="{FF2B5EF4-FFF2-40B4-BE49-F238E27FC236}">
                  <a16:creationId xmlns:a16="http://schemas.microsoft.com/office/drawing/2014/main" id="{E513F1B5-8D23-4DE2-BFA0-38DECDCACBF0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B5A9B60-A309-41AD-8671-C34E2604D683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3380A7C-7C30-48AA-BE22-0E489490FD15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C42CA2A-53E5-4959-8CFA-425D5BF0798A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 descr="텍스트, 실외, 하늘, 나무이(가) 표시된 사진&#10;&#10;자동 생성된 설명">
            <a:extLst>
              <a:ext uri="{FF2B5EF4-FFF2-40B4-BE49-F238E27FC236}">
                <a16:creationId xmlns:a16="http://schemas.microsoft.com/office/drawing/2014/main" id="{0BBAE228-7CA4-4252-AD6D-9AE3E879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64" y="3048624"/>
            <a:ext cx="3762375" cy="3290888"/>
          </a:xfrm>
          <a:prstGeom prst="rect">
            <a:avLst/>
          </a:prstGeom>
        </p:spPr>
      </p:pic>
      <p:pic>
        <p:nvPicPr>
          <p:cNvPr id="5" name="그림 4" descr="텍스트, 나무, 하늘, 실외이(가) 표시된 사진&#10;&#10;자동 생성된 설명">
            <a:extLst>
              <a:ext uri="{FF2B5EF4-FFF2-40B4-BE49-F238E27FC236}">
                <a16:creationId xmlns:a16="http://schemas.microsoft.com/office/drawing/2014/main" id="{64A46DDE-7D1F-4C24-81F2-0D1E3EB0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11" y="3108297"/>
            <a:ext cx="3765118" cy="3290885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984C0A37-5A8A-4F6A-B9D9-CF4880DB7AD9}"/>
              </a:ext>
            </a:extLst>
          </p:cNvPr>
          <p:cNvSpPr/>
          <p:nvPr/>
        </p:nvSpPr>
        <p:spPr>
          <a:xfrm rot="20296606">
            <a:off x="8708024" y="5585348"/>
            <a:ext cx="2342566" cy="57186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안전성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효율성 향상 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70017E0-F6E4-432D-BA06-CE62D4DEBF59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9270173" y="3806149"/>
            <a:ext cx="272427" cy="1283246"/>
          </a:xfrm>
          <a:prstGeom prst="bentConnector2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A7406FD-A8C4-4725-BEFF-15CA11AB7879}"/>
              </a:ext>
            </a:extLst>
          </p:cNvPr>
          <p:cNvSpPr/>
          <p:nvPr/>
        </p:nvSpPr>
        <p:spPr>
          <a:xfrm>
            <a:off x="9244779" y="5083579"/>
            <a:ext cx="50787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나눔스퀘어라운드 Bold" panose="020B0600000101010101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773DF1-FD5A-4A92-8FE4-1673EEE7A95C}"/>
              </a:ext>
            </a:extLst>
          </p:cNvPr>
          <p:cNvCxnSpPr>
            <a:cxnSpLocks/>
          </p:cNvCxnSpPr>
          <p:nvPr/>
        </p:nvCxnSpPr>
        <p:spPr>
          <a:xfrm>
            <a:off x="7808085" y="4170233"/>
            <a:ext cx="0" cy="1500187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8E909E-45E6-4C87-88E6-6E7695C9F75C}"/>
              </a:ext>
            </a:extLst>
          </p:cNvPr>
          <p:cNvSpPr/>
          <p:nvPr/>
        </p:nvSpPr>
        <p:spPr>
          <a:xfrm>
            <a:off x="6631916" y="3902852"/>
            <a:ext cx="1828631" cy="291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차선 축소 및 보도 확장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A0518A-7176-4BAD-9AEC-B82309285E8B}"/>
              </a:ext>
            </a:extLst>
          </p:cNvPr>
          <p:cNvSpPr/>
          <p:nvPr/>
        </p:nvSpPr>
        <p:spPr>
          <a:xfrm>
            <a:off x="9542599" y="3660552"/>
            <a:ext cx="1841342" cy="291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보행 친화적인 </a:t>
            </a: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패턴 포장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4A9F32-9445-451B-AB75-E990E1BF6676}"/>
              </a:ext>
            </a:extLst>
          </p:cNvPr>
          <p:cNvSpPr/>
          <p:nvPr/>
        </p:nvSpPr>
        <p:spPr>
          <a:xfrm>
            <a:off x="7777068" y="5659264"/>
            <a:ext cx="62034" cy="620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나눔스퀘어라운드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0339C3-8F6B-4402-9084-B8612122100F}"/>
              </a:ext>
            </a:extLst>
          </p:cNvPr>
          <p:cNvSpPr/>
          <p:nvPr/>
        </p:nvSpPr>
        <p:spPr>
          <a:xfrm>
            <a:off x="3928220" y="3184569"/>
            <a:ext cx="1543574" cy="4949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보행량에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 비해 좁고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불편한 도로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17D4A13-155B-4ED9-80BA-87149BF1AFE3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3740910" y="3432045"/>
            <a:ext cx="187310" cy="1543050"/>
          </a:xfrm>
          <a:prstGeom prst="bentConnector2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84A43CE-04AA-4408-9884-3A2C661BC6F3}"/>
              </a:ext>
            </a:extLst>
          </p:cNvPr>
          <p:cNvCxnSpPr>
            <a:cxnSpLocks/>
          </p:cNvCxnSpPr>
          <p:nvPr/>
        </p:nvCxnSpPr>
        <p:spPr>
          <a:xfrm>
            <a:off x="2301682" y="4684643"/>
            <a:ext cx="692076" cy="455931"/>
          </a:xfrm>
          <a:prstGeom prst="bentConnector3">
            <a:avLst>
              <a:gd name="adj1" fmla="val 100235"/>
            </a:avLst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9C43517-90C5-45C3-80FA-63410E5CD436}"/>
              </a:ext>
            </a:extLst>
          </p:cNvPr>
          <p:cNvSpPr/>
          <p:nvPr/>
        </p:nvSpPr>
        <p:spPr>
          <a:xfrm>
            <a:off x="2970898" y="5140574"/>
            <a:ext cx="53877" cy="63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나눔스퀘어라운드 Bold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C8C17B-62D3-47C2-8354-368610F5B7FF}"/>
              </a:ext>
            </a:extLst>
          </p:cNvPr>
          <p:cNvSpPr/>
          <p:nvPr/>
        </p:nvSpPr>
        <p:spPr>
          <a:xfrm>
            <a:off x="779709" y="4414460"/>
            <a:ext cx="1543574" cy="4949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차량 통행량에 비해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넓은 차도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1DA9F8-A2BF-40DF-8083-AC791016655C}"/>
              </a:ext>
            </a:extLst>
          </p:cNvPr>
          <p:cNvSpPr/>
          <p:nvPr/>
        </p:nvSpPr>
        <p:spPr>
          <a:xfrm>
            <a:off x="3713970" y="4975095"/>
            <a:ext cx="53877" cy="63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나눔스퀘어라운드 Bold" panose="020B0600000101010101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075991-522D-422F-9AB4-A21F647DFA8D}"/>
              </a:ext>
            </a:extLst>
          </p:cNvPr>
          <p:cNvSpPr txBox="1"/>
          <p:nvPr/>
        </p:nvSpPr>
        <p:spPr>
          <a:xfrm>
            <a:off x="1270373" y="5991225"/>
            <a:ext cx="1343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 시행 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D1218E-EC30-4274-BE1E-91AE7FDF5D12}"/>
              </a:ext>
            </a:extLst>
          </p:cNvPr>
          <p:cNvSpPr txBox="1"/>
          <p:nvPr/>
        </p:nvSpPr>
        <p:spPr>
          <a:xfrm>
            <a:off x="6961811" y="6052299"/>
            <a:ext cx="116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 시행 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2D49C34-EF40-4460-80FD-3217DFE32BD3}"/>
              </a:ext>
            </a:extLst>
          </p:cNvPr>
          <p:cNvGrpSpPr/>
          <p:nvPr/>
        </p:nvGrpSpPr>
        <p:grpSpPr>
          <a:xfrm>
            <a:off x="147762" y="1186316"/>
            <a:ext cx="670417" cy="413516"/>
            <a:chOff x="37626" y="1178441"/>
            <a:chExt cx="670417" cy="4135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6880F23-283D-44C6-9E52-9387EC390B61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5601F1-5EA2-43EB-9B89-89BA2D24035A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현 27">
              <a:extLst>
                <a:ext uri="{FF2B5EF4-FFF2-40B4-BE49-F238E27FC236}">
                  <a16:creationId xmlns:a16="http://schemas.microsoft.com/office/drawing/2014/main" id="{5DF73130-BD0E-49BA-B169-4D993EC06690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37DCCF-55ED-43AD-BB9C-03B6E8C49D83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D365F7-B9AE-4B25-9913-01E3C1D58FE5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44AB9F-315D-44F5-B1EA-DD829FE524BF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DBCBCC-18AE-4BE6-B601-0A409AD76F60}"/>
              </a:ext>
            </a:extLst>
          </p:cNvPr>
          <p:cNvSpPr txBox="1"/>
          <p:nvPr/>
        </p:nvSpPr>
        <p:spPr>
          <a:xfrm>
            <a:off x="4969366" y="4340707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안전성 향상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2280FD-35FA-46C6-87C2-408D5317DBC1}"/>
              </a:ext>
            </a:extLst>
          </p:cNvPr>
          <p:cNvSpPr/>
          <p:nvPr/>
        </p:nvSpPr>
        <p:spPr>
          <a:xfrm>
            <a:off x="466589" y="2148360"/>
            <a:ext cx="3882291" cy="4276758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736-D585-4712-979C-56C88107AC8A}"/>
              </a:ext>
            </a:extLst>
          </p:cNvPr>
          <p:cNvSpPr txBox="1"/>
          <p:nvPr/>
        </p:nvSpPr>
        <p:spPr>
          <a:xfrm>
            <a:off x="1813750" y="6121234"/>
            <a:ext cx="2647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*2014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연세로 도로다이어트 사후분석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CE579C-4FA9-4F76-A28E-48D8B42E190E}"/>
              </a:ext>
            </a:extLst>
          </p:cNvPr>
          <p:cNvSpPr txBox="1"/>
          <p:nvPr/>
        </p:nvSpPr>
        <p:spPr>
          <a:xfrm>
            <a:off x="4783966" y="1722788"/>
            <a:ext cx="187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거주민</a:t>
            </a:r>
            <a:r>
              <a:rPr lang="ko-KR" altLang="en-US" sz="1600" noProof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만족도 향상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831004C-55E2-425C-998E-BB20ADC4ADCF}"/>
              </a:ext>
            </a:extLst>
          </p:cNvPr>
          <p:cNvSpPr txBox="1"/>
          <p:nvPr/>
        </p:nvSpPr>
        <p:spPr>
          <a:xfrm>
            <a:off x="8919458" y="1722788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비동력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교통수단 활성화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2CAD51B-944E-484D-AF9D-8B7580C6E80C}"/>
              </a:ext>
            </a:extLst>
          </p:cNvPr>
          <p:cNvGrpSpPr/>
          <p:nvPr/>
        </p:nvGrpSpPr>
        <p:grpSpPr>
          <a:xfrm rot="691937">
            <a:off x="491594" y="1704520"/>
            <a:ext cx="204869" cy="356037"/>
            <a:chOff x="-1273870" y="1644397"/>
            <a:chExt cx="167218" cy="401681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587A19-DA4D-410D-B11D-31093149D012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B17ECB6-CC02-4180-96AB-6849C7B63BAE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6E10B09-F192-4ACC-AAB7-B332DAEEF41F}"/>
              </a:ext>
            </a:extLst>
          </p:cNvPr>
          <p:cNvGrpSpPr/>
          <p:nvPr/>
        </p:nvGrpSpPr>
        <p:grpSpPr>
          <a:xfrm rot="691937">
            <a:off x="4688849" y="4303870"/>
            <a:ext cx="204869" cy="356037"/>
            <a:chOff x="-1273870" y="1644397"/>
            <a:chExt cx="167218" cy="401681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DF4B7DC-730B-428D-BD92-321F40254265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0EC1052-03C9-4199-AB68-D4801EB08B12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DC924E9-80EE-4F68-81B5-9917604E0311}"/>
              </a:ext>
            </a:extLst>
          </p:cNvPr>
          <p:cNvGrpSpPr/>
          <p:nvPr/>
        </p:nvGrpSpPr>
        <p:grpSpPr>
          <a:xfrm rot="691937">
            <a:off x="4607533" y="1701238"/>
            <a:ext cx="204869" cy="356037"/>
            <a:chOff x="-1273870" y="1644397"/>
            <a:chExt cx="167218" cy="401681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FED9E6B-9F46-4DE2-A653-5EF3C04E56FA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434E092-7649-4404-A0F2-4549AE2BD3A2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CFF27B4-00EE-4875-BDE7-AA171FCFB051}"/>
              </a:ext>
            </a:extLst>
          </p:cNvPr>
          <p:cNvGrpSpPr/>
          <p:nvPr/>
        </p:nvGrpSpPr>
        <p:grpSpPr>
          <a:xfrm rot="691937">
            <a:off x="8657991" y="1697292"/>
            <a:ext cx="204869" cy="356037"/>
            <a:chOff x="-1273870" y="1644397"/>
            <a:chExt cx="167218" cy="401681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C05C5F3-9286-493F-AEC7-5A8D4BD1C6BA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225ECD4-C1A8-400C-8595-095AFDA8E621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7EACFC-C84F-466A-8038-D533F0DDD5A9}"/>
              </a:ext>
            </a:extLst>
          </p:cNvPr>
          <p:cNvGrpSpPr/>
          <p:nvPr/>
        </p:nvGrpSpPr>
        <p:grpSpPr>
          <a:xfrm>
            <a:off x="8625468" y="2296104"/>
            <a:ext cx="3279150" cy="4056681"/>
            <a:chOff x="8773742" y="2573166"/>
            <a:chExt cx="3347885" cy="4139191"/>
          </a:xfrm>
          <a:solidFill>
            <a:srgbClr val="E6E6E6"/>
          </a:solidFill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C4F25208-B70F-44F1-9521-C6BDA480C5E7}"/>
                </a:ext>
              </a:extLst>
            </p:cNvPr>
            <p:cNvSpPr/>
            <p:nvPr/>
          </p:nvSpPr>
          <p:spPr>
            <a:xfrm>
              <a:off x="8773742" y="2573166"/>
              <a:ext cx="3347885" cy="4139191"/>
            </a:xfrm>
            <a:prstGeom prst="foldedCorner">
              <a:avLst/>
            </a:prstGeom>
            <a:solidFill>
              <a:srgbClr val="F0F6FA"/>
            </a:solidFill>
            <a:ln>
              <a:noFill/>
            </a:ln>
            <a:effectLst>
              <a:outerShdw blurRad="50800" dist="50800" dir="540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19121F-FC63-45DE-B8F6-51A3A10A2589}"/>
                </a:ext>
              </a:extLst>
            </p:cNvPr>
            <p:cNvSpPr txBox="1"/>
            <p:nvPr/>
          </p:nvSpPr>
          <p:spPr>
            <a:xfrm>
              <a:off x="8859639" y="2777742"/>
              <a:ext cx="3085787" cy="879302"/>
            </a:xfrm>
            <a:prstGeom prst="rect">
              <a:avLst/>
            </a:prstGeom>
            <a:solidFill>
              <a:srgbClr val="F0F6FA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안전하고 편안하게</a:t>
              </a:r>
              <a:r>
                <a:rPr lang="en-US" altLang="ko-KR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 </a:t>
              </a:r>
            </a:p>
            <a:p>
              <a:pPr algn="l"/>
              <a:r>
                <a:rPr lang="en-US" altLang="ko-KR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'</a:t>
              </a:r>
              <a:r>
                <a:rPr lang="ko-KR" altLang="en-US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도로다이어트</a:t>
              </a:r>
              <a:r>
                <a:rPr lang="en-US" altLang="ko-KR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' </a:t>
              </a:r>
              <a:r>
                <a:rPr lang="ko-KR" altLang="en-US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걷기 좋은 서울로</a:t>
              </a:r>
              <a:r>
                <a:rPr lang="en-US" altLang="ko-KR" sz="16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”</a:t>
              </a:r>
              <a:endParaRPr lang="ko-KR" altLang="en-US" sz="160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6469AE-0E5B-4087-A527-E3959449EEA5}"/>
                </a:ext>
              </a:extLst>
            </p:cNvPr>
            <p:cNvSpPr txBox="1"/>
            <p:nvPr/>
          </p:nvSpPr>
          <p:spPr>
            <a:xfrm>
              <a:off x="8886462" y="3594013"/>
              <a:ext cx="3109166" cy="2292467"/>
            </a:xfrm>
            <a:prstGeom prst="rect">
              <a:avLst/>
            </a:prstGeom>
            <a:solidFill>
              <a:srgbClr val="F0F6FA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도로다이어트의 가장 큰 장점은 </a:t>
              </a:r>
              <a:endParaRPr lang="en-US" altLang="ko-KR" sz="140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r>
                <a:rPr lang="ko-KR" altLang="en-US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도로의 안전성을 높인다는 것이다</a:t>
              </a:r>
              <a:r>
                <a:rPr lang="en-US" altLang="ko-KR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r>
                <a:rPr lang="ko-KR" altLang="en-US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줄어든 차도 폭이나 차로 수로는 사람과 차량 간</a:t>
              </a:r>
              <a:r>
                <a:rPr lang="en-US" altLang="ko-KR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차량과 차량 간 충돌 위험을 낮춰준다</a:t>
              </a:r>
              <a:r>
                <a:rPr lang="en-US" altLang="ko-KR" sz="140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algn="just"/>
              <a:endParaRPr lang="en-US" altLang="ko-KR" sz="1400" dirty="0">
                <a:solidFill>
                  <a:srgbClr val="333333"/>
                </a:solidFill>
                <a:highlight>
                  <a:srgbClr val="F7D89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1400" dirty="0">
                <a:solidFill>
                  <a:srgbClr val="333333"/>
                </a:solidFill>
                <a:highlight>
                  <a:srgbClr val="F7D89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1400" dirty="0">
                <a:solidFill>
                  <a:srgbClr val="333333"/>
                </a:solidFill>
                <a:highlight>
                  <a:srgbClr val="F7D89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1400" dirty="0">
                <a:solidFill>
                  <a:srgbClr val="333333"/>
                </a:solidFill>
                <a:highlight>
                  <a:srgbClr val="F7D89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r>
                <a:rPr lang="ko-KR" altLang="en-US" sz="1400" i="0" dirty="0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보행</a:t>
              </a:r>
              <a:r>
                <a:rPr lang="en-US" altLang="ko-KR" sz="1400" i="0" dirty="0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i="0" dirty="0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자전거 등 </a:t>
              </a:r>
              <a:r>
                <a:rPr lang="ko-KR" altLang="en-US" sz="1400" i="0" dirty="0" err="1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비동력</a:t>
              </a:r>
              <a:r>
                <a:rPr lang="ko-KR" altLang="en-US" sz="1400" i="0" dirty="0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교통수단의 이용환경을 크게 개선시킨다</a:t>
              </a:r>
              <a:r>
                <a:rPr lang="en-US" altLang="ko-KR" sz="1400" i="0" dirty="0">
                  <a:solidFill>
                    <a:srgbClr val="333333"/>
                  </a:solidFill>
                  <a:effectLst/>
                  <a:highlight>
                    <a:srgbClr val="F7D89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 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D89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FD389-F4EA-4C13-9623-D134A61EB1D3}"/>
                </a:ext>
              </a:extLst>
            </p:cNvPr>
            <p:cNvSpPr txBox="1"/>
            <p:nvPr/>
          </p:nvSpPr>
          <p:spPr>
            <a:xfrm>
              <a:off x="8899855" y="6280527"/>
              <a:ext cx="1863753" cy="282633"/>
            </a:xfrm>
            <a:prstGeom prst="rect">
              <a:avLst/>
            </a:prstGeom>
            <a:solidFill>
              <a:srgbClr val="F0F6F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뉴시스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2018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뉴스 中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1AFF93B-3DE7-4D24-9D05-D376010C50F3}"/>
              </a:ext>
            </a:extLst>
          </p:cNvPr>
          <p:cNvSpPr txBox="1"/>
          <p:nvPr/>
        </p:nvSpPr>
        <p:spPr>
          <a:xfrm>
            <a:off x="1005751" y="1203219"/>
            <a:ext cx="2262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 효과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CA3A36-28D8-4B59-8687-E5D2C529AA9D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8AE2717-6B68-4596-9B9C-7DE3C206AB3C}"/>
              </a:ext>
            </a:extLst>
          </p:cNvPr>
          <p:cNvCxnSpPr>
            <a:cxnSpLocks/>
            <a:endCxn id="117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F14DDE-7B11-4462-A2CD-E365488779A9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80DF341-A211-442C-97CF-E369A3E91E2E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7" name="원형: 비어 있음 116">
              <a:extLst>
                <a:ext uri="{FF2B5EF4-FFF2-40B4-BE49-F238E27FC236}">
                  <a16:creationId xmlns:a16="http://schemas.microsoft.com/office/drawing/2014/main" id="{248EB235-A929-44CB-86FF-49F7DBB98F1B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BEC55-445E-416A-AF78-F2215784C75C}"/>
              </a:ext>
            </a:extLst>
          </p:cNvPr>
          <p:cNvSpPr txBox="1"/>
          <p:nvPr/>
        </p:nvSpPr>
        <p:spPr>
          <a:xfrm>
            <a:off x="413710" y="231352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262D383-2CDC-4223-B219-6A82CB20F0F3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5240751" y="536713"/>
            <a:ext cx="6951249" cy="929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0841CE-8A56-45B4-8DF7-F92D50CF4465}"/>
              </a:ext>
            </a:extLst>
          </p:cNvPr>
          <p:cNvSpPr txBox="1"/>
          <p:nvPr/>
        </p:nvSpPr>
        <p:spPr>
          <a:xfrm>
            <a:off x="1231530" y="225418"/>
            <a:ext cx="458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3600" b="0" i="0" u="none" strike="noStrike" kern="0" cap="none" spc="0" normalizeH="0" baseline="0" noProof="0" dirty="0">
                <a:ln w="3175">
                  <a:solidFill>
                    <a:schemeClr val="tx1">
                      <a:alpha val="48000"/>
                    </a:schemeClr>
                  </a:solidFill>
                </a:ln>
                <a:solidFill>
                  <a:srgbClr val="FDCF4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209FC-0FFF-4010-8174-4AB65B864C88}"/>
              </a:ext>
            </a:extLst>
          </p:cNvPr>
          <p:cNvSpPr txBox="1"/>
          <p:nvPr/>
        </p:nvSpPr>
        <p:spPr>
          <a:xfrm>
            <a:off x="10023424" y="4409870"/>
            <a:ext cx="461665" cy="4282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CC3909F-436A-450E-AD66-E852B7499532}"/>
              </a:ext>
            </a:extLst>
          </p:cNvPr>
          <p:cNvSpPr txBox="1"/>
          <p:nvPr/>
        </p:nvSpPr>
        <p:spPr>
          <a:xfrm>
            <a:off x="571802" y="1734108"/>
            <a:ext cx="194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주변 상권 활성화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EEBB16-63DC-442D-8EA2-16F84A3D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04" y="2763986"/>
            <a:ext cx="3301586" cy="2526213"/>
          </a:xfrm>
          <a:prstGeom prst="rect">
            <a:avLst/>
          </a:prstGeom>
        </p:spPr>
      </p:pic>
      <p:sp>
        <p:nvSpPr>
          <p:cNvPr id="43" name="사각형: 둥근 대각선 방향 모서리 42">
            <a:extLst>
              <a:ext uri="{FF2B5EF4-FFF2-40B4-BE49-F238E27FC236}">
                <a16:creationId xmlns:a16="http://schemas.microsoft.com/office/drawing/2014/main" id="{984C0A37-5A8A-4F6A-B9D9-CF4880DB7AD9}"/>
              </a:ext>
            </a:extLst>
          </p:cNvPr>
          <p:cNvSpPr/>
          <p:nvPr/>
        </p:nvSpPr>
        <p:spPr>
          <a:xfrm rot="21154466">
            <a:off x="1860376" y="2276514"/>
            <a:ext cx="2283939" cy="50209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매출건수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상권 이용객수 증가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B4E2801-447A-4334-9D5C-9C21CB28D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86"/>
          <a:stretch/>
        </p:blipFill>
        <p:spPr>
          <a:xfrm>
            <a:off x="729521" y="5359129"/>
            <a:ext cx="1676037" cy="49850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B10096B-3420-42EB-A87E-0874877A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26" y="5362961"/>
            <a:ext cx="1676038" cy="4903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F17C22-927B-4E1E-80F8-C949210AB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51" y="2108121"/>
            <a:ext cx="3603887" cy="211601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DE8F0FA-1B56-4DFC-9C25-FBDA1140C362}"/>
              </a:ext>
            </a:extLst>
          </p:cNvPr>
          <p:cNvSpPr txBox="1"/>
          <p:nvPr/>
        </p:nvSpPr>
        <p:spPr>
          <a:xfrm>
            <a:off x="4911451" y="3948590"/>
            <a:ext cx="40043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2020 </a:t>
            </a:r>
            <a:r>
              <a:rPr lang="ko-KR" altLang="en-US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도로 다이어트 사업의 성과 및 효과평가 연구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98A53E-7050-45F7-A8C5-59E834DFD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551" y="4676793"/>
            <a:ext cx="3613588" cy="17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CDD89A-3925-44C5-BD9C-60C9D43C878E}"/>
              </a:ext>
            </a:extLst>
          </p:cNvPr>
          <p:cNvSpPr/>
          <p:nvPr/>
        </p:nvSpPr>
        <p:spPr>
          <a:xfrm>
            <a:off x="7111559" y="2071473"/>
            <a:ext cx="4130181" cy="43252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73" name="직사각형 2272">
            <a:extLst>
              <a:ext uri="{FF2B5EF4-FFF2-40B4-BE49-F238E27FC236}">
                <a16:creationId xmlns:a16="http://schemas.microsoft.com/office/drawing/2014/main" id="{C3480AD8-8D9C-40D1-967B-FC9EB9714579}"/>
              </a:ext>
            </a:extLst>
          </p:cNvPr>
          <p:cNvSpPr/>
          <p:nvPr/>
        </p:nvSpPr>
        <p:spPr>
          <a:xfrm>
            <a:off x="11623779" y="0"/>
            <a:ext cx="144758" cy="654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0" y="0"/>
            <a:ext cx="12192000" cy="1073426"/>
            <a:chOff x="0" y="0"/>
            <a:chExt cx="12192000" cy="107342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067668-3180-4E49-A6F3-C4621C9CAC43}"/>
                </a:ext>
              </a:extLst>
            </p:cNvPr>
            <p:cNvSpPr/>
            <p:nvPr/>
          </p:nvSpPr>
          <p:spPr>
            <a:xfrm>
              <a:off x="0" y="0"/>
              <a:ext cx="12192000" cy="107342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A8ED832-66EA-4033-B42D-906D7314EFE7}"/>
                </a:ext>
              </a:extLst>
            </p:cNvPr>
            <p:cNvGrpSpPr/>
            <p:nvPr/>
          </p:nvGrpSpPr>
          <p:grpSpPr>
            <a:xfrm>
              <a:off x="321750" y="103615"/>
              <a:ext cx="874589" cy="866196"/>
              <a:chOff x="367471" y="137738"/>
              <a:chExt cx="825224" cy="821803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DBA0A6-461A-4BF8-8AB9-6C4767A184C7}"/>
                  </a:ext>
                </a:extLst>
              </p:cNvPr>
              <p:cNvSpPr/>
              <p:nvPr/>
            </p:nvSpPr>
            <p:spPr>
              <a:xfrm>
                <a:off x="394446" y="161591"/>
                <a:ext cx="766445" cy="752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2" name="원형: 비어 있음 31">
                <a:extLst>
                  <a:ext uri="{FF2B5EF4-FFF2-40B4-BE49-F238E27FC236}">
                    <a16:creationId xmlns:a16="http://schemas.microsoft.com/office/drawing/2014/main" id="{21F955FA-19E0-4620-9874-65117CBCCA9B}"/>
                  </a:ext>
                </a:extLst>
              </p:cNvPr>
              <p:cNvSpPr/>
              <p:nvPr/>
            </p:nvSpPr>
            <p:spPr>
              <a:xfrm>
                <a:off x="367471" y="137738"/>
                <a:ext cx="825224" cy="821803"/>
              </a:xfrm>
              <a:prstGeom prst="donut">
                <a:avLst>
                  <a:gd name="adj" fmla="val 76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AF840-8A59-4C46-90F7-E7EE48A59695}"/>
                </a:ext>
              </a:extLst>
            </p:cNvPr>
            <p:cNvSpPr txBox="1"/>
            <p:nvPr/>
          </p:nvSpPr>
          <p:spPr>
            <a:xfrm>
              <a:off x="382024" y="225417"/>
              <a:ext cx="7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6A2B0-4C5C-4CC2-A217-DD1F08179A30}"/>
                </a:ext>
              </a:extLst>
            </p:cNvPr>
            <p:cNvSpPr txBox="1"/>
            <p:nvPr/>
          </p:nvSpPr>
          <p:spPr>
            <a:xfrm>
              <a:off x="1231530" y="225418"/>
              <a:ext cx="5764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3600" b="0" i="0" u="none" strike="noStrike" kern="0" cap="none" spc="0" normalizeH="0" baseline="0" noProof="0" dirty="0">
                  <a:ln w="3175">
                    <a:solidFill>
                      <a:schemeClr val="tx1">
                        <a:alpha val="48000"/>
                      </a:schemeClr>
                    </a:solidFill>
                  </a:ln>
                  <a:solidFill>
                    <a:srgbClr val="FDCF4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추진 개요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</a:t>
              </a:r>
              <a:r>
                <a:rPr lang="ko-KR" altLang="en-US" sz="2800" b="1" i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분석배경</a:t>
              </a:r>
              <a:endParaRPr lang="ko-KR" altLang="en-US" sz="3600" b="1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>
              <a:off x="4795520" y="536713"/>
              <a:ext cx="739648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145022" y="1245918"/>
            <a:ext cx="670417" cy="413516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E8FBA2B-9E63-4866-A2AF-BC2DC0D19AE5}"/>
              </a:ext>
            </a:extLst>
          </p:cNvPr>
          <p:cNvSpPr txBox="1"/>
          <p:nvPr/>
        </p:nvSpPr>
        <p:spPr>
          <a:xfrm>
            <a:off x="933261" y="1277896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투명성 부재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5D248F-4B5E-43A1-8808-8A16655B2AF5}"/>
              </a:ext>
            </a:extLst>
          </p:cNvPr>
          <p:cNvSpPr txBox="1"/>
          <p:nvPr/>
        </p:nvSpPr>
        <p:spPr>
          <a:xfrm>
            <a:off x="2526962" y="1301015"/>
            <a:ext cx="9169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rgbClr val="EF422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 </a:t>
            </a:r>
            <a:r>
              <a:rPr lang="ko-KR" altLang="en-US" sz="2000" b="1" dirty="0">
                <a:solidFill>
                  <a:srgbClr val="EF422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도로 다이어트가 </a:t>
            </a:r>
            <a:r>
              <a:rPr lang="ko-KR" altLang="en-US" sz="2000" b="1" dirty="0">
                <a:solidFill>
                  <a:srgbClr val="EF4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필요한 최적 입지 선정을 위해 현 프로세스 개선 필요</a:t>
            </a:r>
            <a:r>
              <a:rPr lang="en-US" altLang="ko-KR" sz="2000" b="1" dirty="0">
                <a:solidFill>
                  <a:srgbClr val="EF422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</a:t>
            </a:r>
            <a:endParaRPr lang="ko-KR" altLang="ko-KR" sz="2000" dirty="0">
              <a:solidFill>
                <a:srgbClr val="EF422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6C891-55D6-4A64-A150-A74F0185A67B}"/>
              </a:ext>
            </a:extLst>
          </p:cNvPr>
          <p:cNvSpPr txBox="1"/>
          <p:nvPr/>
        </p:nvSpPr>
        <p:spPr>
          <a:xfrm>
            <a:off x="7065775" y="3741103"/>
            <a:ext cx="4175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 절차를 통해 선정 된 대상지는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지자체 내부 공모를 통해 이루어짐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보이스 반영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투명성에 있어 문제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있다고 판단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기반 행정 기반 마련 필요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C5B81F-953E-4689-AB06-FD5CE4785D5A}"/>
              </a:ext>
            </a:extLst>
          </p:cNvPr>
          <p:cNvSpPr txBox="1"/>
          <p:nvPr/>
        </p:nvSpPr>
        <p:spPr>
          <a:xfrm>
            <a:off x="7111559" y="2528629"/>
            <a:ext cx="417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정량적 데이터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활용해 만든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이용하여 최적 입지 선정 필요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8A490-0E5C-4549-A5A8-65D18B48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1" y="2025903"/>
            <a:ext cx="6522706" cy="4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7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CDD89A-3925-44C5-BD9C-60C9D43C878E}"/>
              </a:ext>
            </a:extLst>
          </p:cNvPr>
          <p:cNvSpPr/>
          <p:nvPr/>
        </p:nvSpPr>
        <p:spPr>
          <a:xfrm>
            <a:off x="372606" y="1852464"/>
            <a:ext cx="11446787" cy="389424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73" name="직사각형 2272">
            <a:extLst>
              <a:ext uri="{FF2B5EF4-FFF2-40B4-BE49-F238E27FC236}">
                <a16:creationId xmlns:a16="http://schemas.microsoft.com/office/drawing/2014/main" id="{C3480AD8-8D9C-40D1-967B-FC9EB9714579}"/>
              </a:ext>
            </a:extLst>
          </p:cNvPr>
          <p:cNvSpPr/>
          <p:nvPr/>
        </p:nvSpPr>
        <p:spPr>
          <a:xfrm>
            <a:off x="11623779" y="0"/>
            <a:ext cx="144758" cy="654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9F805F-85D5-4BEA-9388-DA3E1746BE74}"/>
              </a:ext>
            </a:extLst>
          </p:cNvPr>
          <p:cNvSpPr/>
          <p:nvPr/>
        </p:nvSpPr>
        <p:spPr>
          <a:xfrm>
            <a:off x="688412" y="2396338"/>
            <a:ext cx="4952704" cy="28247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77" name="직사각형 976">
            <a:extLst>
              <a:ext uri="{FF2B5EF4-FFF2-40B4-BE49-F238E27FC236}">
                <a16:creationId xmlns:a16="http://schemas.microsoft.com/office/drawing/2014/main" id="{DFEDEEA9-5ACD-432D-B0C3-48AE1E13CFFE}"/>
              </a:ext>
            </a:extLst>
          </p:cNvPr>
          <p:cNvSpPr/>
          <p:nvPr/>
        </p:nvSpPr>
        <p:spPr>
          <a:xfrm>
            <a:off x="6435634" y="2393215"/>
            <a:ext cx="5123923" cy="2844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0BB35F-AAD5-489C-A20F-91D0863CE555}"/>
              </a:ext>
            </a:extLst>
          </p:cNvPr>
          <p:cNvSpPr txBox="1"/>
          <p:nvPr/>
        </p:nvSpPr>
        <p:spPr>
          <a:xfrm>
            <a:off x="844964" y="2544672"/>
            <a:ext cx="521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 내 공모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민원에 의한 선정 방식</a:t>
            </a:r>
          </a:p>
        </p:txBody>
      </p:sp>
      <p:sp>
        <p:nvSpPr>
          <p:cNvPr id="981" name="TextBox 980">
            <a:extLst>
              <a:ext uri="{FF2B5EF4-FFF2-40B4-BE49-F238E27FC236}">
                <a16:creationId xmlns:a16="http://schemas.microsoft.com/office/drawing/2014/main" id="{1BFC8F05-9218-45BB-A068-F6B6755575BF}"/>
              </a:ext>
            </a:extLst>
          </p:cNvPr>
          <p:cNvSpPr txBox="1"/>
          <p:nvPr/>
        </p:nvSpPr>
        <p:spPr>
          <a:xfrm>
            <a:off x="6872104" y="2521524"/>
            <a:ext cx="4318410" cy="267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Solution :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도로 다이어트 사례에 영향을 미치는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요인들을 고려하여 모델 개발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기반 행정 절차 마련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2" name="TextBox 981">
            <a:extLst>
              <a:ext uri="{FF2B5EF4-FFF2-40B4-BE49-F238E27FC236}">
                <a16:creationId xmlns:a16="http://schemas.microsoft.com/office/drawing/2014/main" id="{12EE7948-1003-4BFF-9CBA-2D213FE9CC63}"/>
              </a:ext>
            </a:extLst>
          </p:cNvPr>
          <p:cNvSpPr txBox="1"/>
          <p:nvPr/>
        </p:nvSpPr>
        <p:spPr>
          <a:xfrm>
            <a:off x="2799852" y="1972633"/>
            <a:ext cx="121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AS-IS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3" name="TextBox 982">
            <a:extLst>
              <a:ext uri="{FF2B5EF4-FFF2-40B4-BE49-F238E27FC236}">
                <a16:creationId xmlns:a16="http://schemas.microsoft.com/office/drawing/2014/main" id="{8F3E89E9-AB58-48C8-B13E-F435E168588D}"/>
              </a:ext>
            </a:extLst>
          </p:cNvPr>
          <p:cNvSpPr txBox="1"/>
          <p:nvPr/>
        </p:nvSpPr>
        <p:spPr>
          <a:xfrm>
            <a:off x="8598824" y="1983454"/>
            <a:ext cx="121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TO-BE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88" name="직선 연결선 987">
            <a:extLst>
              <a:ext uri="{FF2B5EF4-FFF2-40B4-BE49-F238E27FC236}">
                <a16:creationId xmlns:a16="http://schemas.microsoft.com/office/drawing/2014/main" id="{2631DCAC-47B0-4427-9B10-D42E13572210}"/>
              </a:ext>
            </a:extLst>
          </p:cNvPr>
          <p:cNvCxnSpPr>
            <a:cxnSpLocks/>
          </p:cNvCxnSpPr>
          <p:nvPr/>
        </p:nvCxnSpPr>
        <p:spPr>
          <a:xfrm>
            <a:off x="5900951" y="3842548"/>
            <a:ext cx="390098" cy="0"/>
          </a:xfrm>
          <a:prstGeom prst="line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DDCF89-343E-4F8E-BA2F-D7553885F482}"/>
              </a:ext>
            </a:extLst>
          </p:cNvPr>
          <p:cNvGrpSpPr/>
          <p:nvPr/>
        </p:nvGrpSpPr>
        <p:grpSpPr>
          <a:xfrm>
            <a:off x="0" y="0"/>
            <a:ext cx="12192000" cy="1073426"/>
            <a:chOff x="0" y="0"/>
            <a:chExt cx="12192000" cy="107342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067668-3180-4E49-A6F3-C4621C9CAC43}"/>
                </a:ext>
              </a:extLst>
            </p:cNvPr>
            <p:cNvSpPr/>
            <p:nvPr/>
          </p:nvSpPr>
          <p:spPr>
            <a:xfrm>
              <a:off x="0" y="0"/>
              <a:ext cx="12192000" cy="107342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2816AD-3786-4CD5-87D3-7EDFB8E73A6B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>
              <a:off x="0" y="525494"/>
              <a:ext cx="1196339" cy="11219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A8ED832-66EA-4033-B42D-906D7314EFE7}"/>
                </a:ext>
              </a:extLst>
            </p:cNvPr>
            <p:cNvGrpSpPr/>
            <p:nvPr/>
          </p:nvGrpSpPr>
          <p:grpSpPr>
            <a:xfrm>
              <a:off x="321750" y="103615"/>
              <a:ext cx="874589" cy="866196"/>
              <a:chOff x="367471" y="137738"/>
              <a:chExt cx="825224" cy="821803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DBA0A6-461A-4BF8-8AB9-6C4767A184C7}"/>
                  </a:ext>
                </a:extLst>
              </p:cNvPr>
              <p:cNvSpPr/>
              <p:nvPr/>
            </p:nvSpPr>
            <p:spPr>
              <a:xfrm>
                <a:off x="394446" y="161591"/>
                <a:ext cx="766445" cy="752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2" name="원형: 비어 있음 31">
                <a:extLst>
                  <a:ext uri="{FF2B5EF4-FFF2-40B4-BE49-F238E27FC236}">
                    <a16:creationId xmlns:a16="http://schemas.microsoft.com/office/drawing/2014/main" id="{21F955FA-19E0-4620-9874-65117CBCCA9B}"/>
                  </a:ext>
                </a:extLst>
              </p:cNvPr>
              <p:cNvSpPr/>
              <p:nvPr/>
            </p:nvSpPr>
            <p:spPr>
              <a:xfrm>
                <a:off x="367471" y="137738"/>
                <a:ext cx="825224" cy="821803"/>
              </a:xfrm>
              <a:prstGeom prst="donut">
                <a:avLst>
                  <a:gd name="adj" fmla="val 76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AF840-8A59-4C46-90F7-E7EE48A59695}"/>
                </a:ext>
              </a:extLst>
            </p:cNvPr>
            <p:cNvSpPr txBox="1"/>
            <p:nvPr/>
          </p:nvSpPr>
          <p:spPr>
            <a:xfrm>
              <a:off x="398989" y="225417"/>
              <a:ext cx="7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59595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6A2B0-4C5C-4CC2-A217-DD1F08179A30}"/>
                </a:ext>
              </a:extLst>
            </p:cNvPr>
            <p:cNvSpPr txBox="1"/>
            <p:nvPr/>
          </p:nvSpPr>
          <p:spPr>
            <a:xfrm>
              <a:off x="1231530" y="225418"/>
              <a:ext cx="5764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3600" b="0" i="0" u="none" strike="noStrike" kern="0" cap="none" spc="0" normalizeH="0" baseline="0" noProof="0" dirty="0">
                  <a:ln w="3175">
                    <a:solidFill>
                      <a:schemeClr val="tx1">
                        <a:alpha val="48000"/>
                      </a:schemeClr>
                    </a:solidFill>
                  </a:ln>
                  <a:solidFill>
                    <a:srgbClr val="FDCF4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추진 개요</a:t>
              </a:r>
              <a:r>
                <a:rPr lang="en-US" altLang="ko-KR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</a:t>
              </a:r>
              <a:r>
                <a:rPr lang="ko-KR" altLang="en-US" sz="2800" i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분석목적</a:t>
              </a:r>
              <a:endParaRPr lang="ko-KR" altLang="en-US" sz="36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526B79-F1AE-4637-B996-BFB5180E664A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>
              <a:off x="4807670" y="536713"/>
              <a:ext cx="738433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BB3BEF-9377-4814-BCC7-DAC33875C6BD}"/>
              </a:ext>
            </a:extLst>
          </p:cNvPr>
          <p:cNvGrpSpPr/>
          <p:nvPr/>
        </p:nvGrpSpPr>
        <p:grpSpPr>
          <a:xfrm>
            <a:off x="145022" y="1245918"/>
            <a:ext cx="670417" cy="413516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7972193-8472-401D-85E0-8461EDFD285B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4D8B48-18E5-418B-83C5-F03084CCA3A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E8B122C4-1DFC-481B-A493-D067DE0236A8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4FCE9A-A493-49A3-A1F5-2ECEDA40DB6C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2BEEA3-D8BE-445A-9D43-ED0990A411F6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53CE794-DB7D-4011-B43A-46EE2137E7E4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6A0E6D-42B4-47D4-BF2F-1B10AF275D68}"/>
              </a:ext>
            </a:extLst>
          </p:cNvPr>
          <p:cNvSpPr txBox="1"/>
          <p:nvPr/>
        </p:nvSpPr>
        <p:spPr>
          <a:xfrm>
            <a:off x="933261" y="1277896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목적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A21B8A-378D-4735-8C06-2E6B098384C6}"/>
              </a:ext>
            </a:extLst>
          </p:cNvPr>
          <p:cNvSpPr txBox="1"/>
          <p:nvPr/>
        </p:nvSpPr>
        <p:spPr>
          <a:xfrm>
            <a:off x="2758182" y="1302916"/>
            <a:ext cx="822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입지 모델을 이용한 데이터 행정 실현 </a:t>
            </a:r>
            <a:endParaRPr lang="ko-KR" altLang="en-US" sz="1800" b="1" dirty="0">
              <a:solidFill>
                <a:srgbClr val="F7C55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5" name="_x394303312">
            <a:extLst>
              <a:ext uri="{FF2B5EF4-FFF2-40B4-BE49-F238E27FC236}">
                <a16:creationId xmlns:a16="http://schemas.microsoft.com/office/drawing/2014/main" id="{9FCCC20D-331D-4DCC-ACC4-9ABB3A0A1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8"/>
          <a:stretch/>
        </p:blipFill>
        <p:spPr bwMode="auto">
          <a:xfrm>
            <a:off x="844964" y="3836164"/>
            <a:ext cx="4578684" cy="8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폭발: 8pt 2">
            <a:extLst>
              <a:ext uri="{FF2B5EF4-FFF2-40B4-BE49-F238E27FC236}">
                <a16:creationId xmlns:a16="http://schemas.microsoft.com/office/drawing/2014/main" id="{E767315E-B355-4410-B352-FA290F3F07F4}"/>
              </a:ext>
            </a:extLst>
          </p:cNvPr>
          <p:cNvSpPr/>
          <p:nvPr/>
        </p:nvSpPr>
        <p:spPr>
          <a:xfrm>
            <a:off x="1231530" y="3218277"/>
            <a:ext cx="1013266" cy="973785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라운드 Bold" panose="020B0600000101010101" charset="-127"/>
              </a:rPr>
              <a:t>투명성 부재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1B39783-432A-46CD-B6DA-C9A7B321C92F}"/>
              </a:ext>
            </a:extLst>
          </p:cNvPr>
          <p:cNvSpPr/>
          <p:nvPr/>
        </p:nvSpPr>
        <p:spPr>
          <a:xfrm>
            <a:off x="8598824" y="3589295"/>
            <a:ext cx="801371" cy="539806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gradFill>
              <a:gsLst>
                <a:gs pos="2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나눔스퀘어라운드 Bold" panose="020B0600000101010101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BACFDD1-F2E5-4D94-A4A1-2191B01958AB}"/>
              </a:ext>
            </a:extLst>
          </p:cNvPr>
          <p:cNvSpPr/>
          <p:nvPr/>
        </p:nvSpPr>
        <p:spPr>
          <a:xfrm>
            <a:off x="-1" y="5439694"/>
            <a:ext cx="12192000" cy="107342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ko-KR" altLang="ko-KR" sz="20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사업</a:t>
            </a:r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대상지의</a:t>
            </a:r>
            <a:r>
              <a:rPr lang="ko-KR" altLang="ko-KR" sz="20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명확한 선정 </a:t>
            </a:r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근거</a:t>
            </a:r>
            <a:r>
              <a:rPr lang="ko-KR" altLang="ko-KR" sz="20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부재</a:t>
            </a:r>
            <a:r>
              <a:rPr lang="en-US" altLang="ko-KR" sz="20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-&gt;</a:t>
            </a:r>
            <a:r>
              <a:rPr lang="en-US" altLang="ko-KR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모델 개발로 근거 마련</a:t>
            </a:r>
            <a:endParaRPr lang="ko-KR" altLang="ko-KR" sz="20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4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5FE0FB-C5F5-4CC0-B399-0F92ABE3FA82}"/>
              </a:ext>
            </a:extLst>
          </p:cNvPr>
          <p:cNvSpPr/>
          <p:nvPr/>
        </p:nvSpPr>
        <p:spPr>
          <a:xfrm>
            <a:off x="6300132" y="2270759"/>
            <a:ext cx="5421302" cy="1713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C6E756D-826D-48C1-A0DB-482E6E530774}"/>
              </a:ext>
            </a:extLst>
          </p:cNvPr>
          <p:cNvSpPr/>
          <p:nvPr/>
        </p:nvSpPr>
        <p:spPr>
          <a:xfrm>
            <a:off x="6422898" y="2367771"/>
            <a:ext cx="1490078" cy="486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41F8B-7957-4497-87F6-3DC6812143FE}"/>
              </a:ext>
            </a:extLst>
          </p:cNvPr>
          <p:cNvSpPr txBox="1"/>
          <p:nvPr/>
        </p:nvSpPr>
        <p:spPr>
          <a:xfrm>
            <a:off x="660481" y="1843295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공공데이터 도로다이어트 특성 기준 범주화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3E78FF-8201-460C-A9C8-ABB82D3FD9AC}"/>
              </a:ext>
            </a:extLst>
          </p:cNvPr>
          <p:cNvGrpSpPr/>
          <p:nvPr/>
        </p:nvGrpSpPr>
        <p:grpSpPr>
          <a:xfrm>
            <a:off x="145022" y="1188043"/>
            <a:ext cx="670417" cy="413516"/>
            <a:chOff x="37626" y="1178441"/>
            <a:chExt cx="670417" cy="4135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A640B2C-36BD-49B2-8A0F-C6CA7E1FE23F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9188A35-DF4C-4A47-A052-EFE7B9C27186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D3768864-7F86-44DA-8984-8875FB2FE68A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D3E2678-C392-4FE9-8B86-AFCA0A3BA565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A689FE1-11B0-4E4F-BA43-EB88E43E59A3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9C79C25-7625-4061-A25F-A15339EDD75C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D5EEA12-B1D7-47EC-AD61-44CFCDAC522A}"/>
              </a:ext>
            </a:extLst>
          </p:cNvPr>
          <p:cNvGrpSpPr/>
          <p:nvPr/>
        </p:nvGrpSpPr>
        <p:grpSpPr>
          <a:xfrm rot="691937">
            <a:off x="482211" y="1798634"/>
            <a:ext cx="204869" cy="356037"/>
            <a:chOff x="-1273870" y="1644397"/>
            <a:chExt cx="167218" cy="401681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A3212BC-58F0-484C-A745-FBA9B15ED9B5}"/>
                </a:ext>
              </a:extLst>
            </p:cNvPr>
            <p:cNvSpPr/>
            <p:nvPr/>
          </p:nvSpPr>
          <p:spPr>
            <a:xfrm rot="5400000">
              <a:off x="-1380398" y="1750925"/>
              <a:ext cx="321511" cy="108455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876547F-B285-4E5A-BDF7-4A673B53DE07}"/>
                </a:ext>
              </a:extLst>
            </p:cNvPr>
            <p:cNvSpPr/>
            <p:nvPr/>
          </p:nvSpPr>
          <p:spPr>
            <a:xfrm rot="5400000">
              <a:off x="-1321636" y="1831095"/>
              <a:ext cx="321511" cy="108456"/>
            </a:xfrm>
            <a:prstGeom prst="rect">
              <a:avLst/>
            </a:prstGeom>
            <a:solidFill>
              <a:srgbClr val="FFC000">
                <a:alpha val="51000"/>
              </a:srgbClr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8A0AC28-D5AE-4C88-A4EC-F0F937872BDB}"/>
              </a:ext>
            </a:extLst>
          </p:cNvPr>
          <p:cNvGrpSpPr/>
          <p:nvPr/>
        </p:nvGrpSpPr>
        <p:grpSpPr>
          <a:xfrm>
            <a:off x="145022" y="1188043"/>
            <a:ext cx="670417" cy="413516"/>
            <a:chOff x="37626" y="1178441"/>
            <a:chExt cx="670417" cy="41351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DD82037-726B-47DB-A61C-E918969B72A5}"/>
                </a:ext>
              </a:extLst>
            </p:cNvPr>
            <p:cNvSpPr/>
            <p:nvPr/>
          </p:nvSpPr>
          <p:spPr>
            <a:xfrm>
              <a:off x="166353" y="1210419"/>
              <a:ext cx="138220" cy="138220"/>
            </a:xfrm>
            <a:prstGeom prst="ellipse">
              <a:avLst/>
            </a:prstGeom>
            <a:solidFill>
              <a:srgbClr val="F7C17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7F1C44D-4FEF-4CDA-BFE2-763F70778D94}"/>
                </a:ext>
              </a:extLst>
            </p:cNvPr>
            <p:cNvSpPr/>
            <p:nvPr/>
          </p:nvSpPr>
          <p:spPr>
            <a:xfrm>
              <a:off x="37626" y="1178441"/>
              <a:ext cx="82934" cy="82931"/>
            </a:xfrm>
            <a:prstGeom prst="ellipse">
              <a:avLst/>
            </a:prstGeom>
            <a:solidFill>
              <a:srgbClr val="A5D39E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4" name="현 73">
              <a:extLst>
                <a:ext uri="{FF2B5EF4-FFF2-40B4-BE49-F238E27FC236}">
                  <a16:creationId xmlns:a16="http://schemas.microsoft.com/office/drawing/2014/main" id="{CED0ED3C-8EF0-436F-B71A-6B1D4878DAC2}"/>
                </a:ext>
              </a:extLst>
            </p:cNvPr>
            <p:cNvSpPr/>
            <p:nvPr/>
          </p:nvSpPr>
          <p:spPr>
            <a:xfrm>
              <a:off x="347936" y="1231852"/>
              <a:ext cx="360107" cy="360105"/>
            </a:xfrm>
            <a:prstGeom prst="chord">
              <a:avLst>
                <a:gd name="adj1" fmla="val 14832686"/>
                <a:gd name="adj2" fmla="val 10950354"/>
              </a:avLst>
            </a:prstGeom>
            <a:solidFill>
              <a:srgbClr val="595959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5A669F4-70E5-4135-A735-AA6BF8231D13}"/>
                </a:ext>
              </a:extLst>
            </p:cNvPr>
            <p:cNvSpPr/>
            <p:nvPr/>
          </p:nvSpPr>
          <p:spPr>
            <a:xfrm>
              <a:off x="315010" y="1261254"/>
              <a:ext cx="82934" cy="82931"/>
            </a:xfrm>
            <a:prstGeom prst="ellipse">
              <a:avLst/>
            </a:prstGeom>
            <a:solidFill>
              <a:srgbClr val="00AE4D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952C37C-C32A-4942-A574-B5D102E103FF}"/>
                </a:ext>
              </a:extLst>
            </p:cNvPr>
            <p:cNvSpPr/>
            <p:nvPr/>
          </p:nvSpPr>
          <p:spPr>
            <a:xfrm>
              <a:off x="279810" y="1336764"/>
              <a:ext cx="221151" cy="2211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010117C-F972-4058-B5F6-FF22EAFEBB00}"/>
                </a:ext>
              </a:extLst>
            </p:cNvPr>
            <p:cNvSpPr/>
            <p:nvPr/>
          </p:nvSpPr>
          <p:spPr>
            <a:xfrm>
              <a:off x="162691" y="1368639"/>
              <a:ext cx="221151" cy="221151"/>
            </a:xfrm>
            <a:prstGeom prst="ellipse">
              <a:avLst/>
            </a:prstGeom>
            <a:solidFill>
              <a:srgbClr val="A8D612"/>
            </a:solidFill>
            <a:ln>
              <a:noFill/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5A771FC-29E9-48C6-A015-7FE75127C816}"/>
              </a:ext>
            </a:extLst>
          </p:cNvPr>
          <p:cNvSpPr txBox="1"/>
          <p:nvPr/>
        </p:nvSpPr>
        <p:spPr>
          <a:xfrm>
            <a:off x="933260" y="1277896"/>
            <a:ext cx="8511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분류 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환경요인을 고려한 데이터 선정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5629D9-E0FA-4DA9-9FB1-FDE6E1565ADE}"/>
              </a:ext>
            </a:extLst>
          </p:cNvPr>
          <p:cNvSpPr/>
          <p:nvPr/>
        </p:nvSpPr>
        <p:spPr>
          <a:xfrm>
            <a:off x="0" y="0"/>
            <a:ext cx="12192000" cy="1073426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A4EF60B-5672-4B5A-A9B6-DF988A39FE11}"/>
              </a:ext>
            </a:extLst>
          </p:cNvPr>
          <p:cNvCxnSpPr>
            <a:cxnSpLocks/>
            <a:endCxn id="46" idx="6"/>
          </p:cNvCxnSpPr>
          <p:nvPr/>
        </p:nvCxnSpPr>
        <p:spPr>
          <a:xfrm>
            <a:off x="0" y="525494"/>
            <a:ext cx="1196339" cy="1121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45C0ED2-3CFB-4D8D-AB42-C31448EDBBAD}"/>
              </a:ext>
            </a:extLst>
          </p:cNvPr>
          <p:cNvGrpSpPr/>
          <p:nvPr/>
        </p:nvGrpSpPr>
        <p:grpSpPr>
          <a:xfrm>
            <a:off x="321750" y="103615"/>
            <a:ext cx="874589" cy="866196"/>
            <a:chOff x="367471" y="137738"/>
            <a:chExt cx="825224" cy="821803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5914184-7741-4E13-B224-46D07C5B1E22}"/>
                </a:ext>
              </a:extLst>
            </p:cNvPr>
            <p:cNvSpPr/>
            <p:nvPr/>
          </p:nvSpPr>
          <p:spPr>
            <a:xfrm>
              <a:off x="394446" y="161591"/>
              <a:ext cx="766445" cy="7528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F293AFD9-1726-46B9-83AE-B93CBFD28BC4}"/>
                </a:ext>
              </a:extLst>
            </p:cNvPr>
            <p:cNvSpPr/>
            <p:nvPr/>
          </p:nvSpPr>
          <p:spPr>
            <a:xfrm>
              <a:off x="367471" y="137738"/>
              <a:ext cx="825224" cy="821803"/>
            </a:xfrm>
            <a:prstGeom prst="donut">
              <a:avLst>
                <a:gd name="adj" fmla="val 76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BAEE78-2D5C-47C6-9369-E4B74AC745DA}"/>
              </a:ext>
            </a:extLst>
          </p:cNvPr>
          <p:cNvSpPr txBox="1"/>
          <p:nvPr/>
        </p:nvSpPr>
        <p:spPr>
          <a:xfrm>
            <a:off x="411969" y="225418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36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192601-668F-41F8-B5B9-2481D29B38B1}"/>
              </a:ext>
            </a:extLst>
          </p:cNvPr>
          <p:cNvSpPr txBox="1"/>
          <p:nvPr/>
        </p:nvSpPr>
        <p:spPr>
          <a:xfrm>
            <a:off x="1231530" y="225418"/>
            <a:ext cx="37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lang="en-US" altLang="ko-KR" sz="3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800" i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지수설정</a:t>
            </a:r>
            <a:endParaRPr lang="ko-KR" altLang="en-US" sz="36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0B1E0C9-2CF3-4670-91EF-507741B256BB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3749040" y="536713"/>
            <a:ext cx="844296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E5DEEE-D9ED-41B3-A5F5-08463A00BBCF}"/>
              </a:ext>
            </a:extLst>
          </p:cNvPr>
          <p:cNvSpPr/>
          <p:nvPr/>
        </p:nvSpPr>
        <p:spPr>
          <a:xfrm>
            <a:off x="505340" y="2270402"/>
            <a:ext cx="5421302" cy="1713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0DF5AC-57D5-4021-AD67-864B4D146909}"/>
              </a:ext>
            </a:extLst>
          </p:cNvPr>
          <p:cNvSpPr/>
          <p:nvPr/>
        </p:nvSpPr>
        <p:spPr>
          <a:xfrm>
            <a:off x="617579" y="2353642"/>
            <a:ext cx="1490078" cy="486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603974-FDF4-481C-A4F7-7EF781156267}"/>
              </a:ext>
            </a:extLst>
          </p:cNvPr>
          <p:cNvSpPr txBox="1"/>
          <p:nvPr/>
        </p:nvSpPr>
        <p:spPr>
          <a:xfrm>
            <a:off x="635700" y="2418329"/>
            <a:ext cx="150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수요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734266-457B-4377-B730-53DF8A2ED019}"/>
              </a:ext>
            </a:extLst>
          </p:cNvPr>
          <p:cNvSpPr txBox="1"/>
          <p:nvPr/>
        </p:nvSpPr>
        <p:spPr>
          <a:xfrm>
            <a:off x="635700" y="2954410"/>
            <a:ext cx="5001702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주변 시설과 생활인구를 이용하여 도로의 보행 수요 산출</a:t>
            </a:r>
            <a:endParaRPr lang="en-US" altLang="ko-KR" sz="1600" b="1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FCD5A5-ED7F-42B6-8649-A8A6DFD78DB7}"/>
              </a:ext>
            </a:extLst>
          </p:cNvPr>
          <p:cNvSpPr txBox="1"/>
          <p:nvPr/>
        </p:nvSpPr>
        <p:spPr>
          <a:xfrm>
            <a:off x="6549819" y="24183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 안전성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4C560E-4AEA-4C1E-9A15-AC4CA462E561}"/>
              </a:ext>
            </a:extLst>
          </p:cNvPr>
          <p:cNvSpPr txBox="1"/>
          <p:nvPr/>
        </p:nvSpPr>
        <p:spPr>
          <a:xfrm>
            <a:off x="6422898" y="2897443"/>
            <a:ext cx="486868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도로의 보행사고와 보도폭을 활용하여 안전성 산출</a:t>
            </a:r>
            <a:endParaRPr kumimoji="0" lang="ko-KR" altLang="en-US" sz="1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733AB9-ACAA-4A13-B7EA-A66FEB644775}"/>
              </a:ext>
            </a:extLst>
          </p:cNvPr>
          <p:cNvSpPr/>
          <p:nvPr/>
        </p:nvSpPr>
        <p:spPr>
          <a:xfrm>
            <a:off x="6286030" y="4214174"/>
            <a:ext cx="5421302" cy="216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9D54E1-ABD2-465D-A84B-9ED76F44885C}"/>
              </a:ext>
            </a:extLst>
          </p:cNvPr>
          <p:cNvSpPr/>
          <p:nvPr/>
        </p:nvSpPr>
        <p:spPr>
          <a:xfrm>
            <a:off x="6408796" y="4311187"/>
            <a:ext cx="1490078" cy="486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FC45B1-EB6F-43C7-AB52-1E39FA634CD2}"/>
              </a:ext>
            </a:extLst>
          </p:cNvPr>
          <p:cNvSpPr/>
          <p:nvPr/>
        </p:nvSpPr>
        <p:spPr>
          <a:xfrm>
            <a:off x="491238" y="4213818"/>
            <a:ext cx="5421302" cy="216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CB7202-CE12-4648-AE6E-62B5DADD132A}"/>
              </a:ext>
            </a:extLst>
          </p:cNvPr>
          <p:cNvSpPr/>
          <p:nvPr/>
        </p:nvSpPr>
        <p:spPr>
          <a:xfrm>
            <a:off x="603477" y="4297058"/>
            <a:ext cx="1490078" cy="486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9C6D15-CB9C-4E5A-89ED-541A51E110CC}"/>
              </a:ext>
            </a:extLst>
          </p:cNvPr>
          <p:cNvSpPr txBox="1"/>
          <p:nvPr/>
        </p:nvSpPr>
        <p:spPr>
          <a:xfrm>
            <a:off x="621598" y="4361745"/>
            <a:ext cx="150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혼잡도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981C8D-A336-4337-8712-CBA31C0A4AFA}"/>
              </a:ext>
            </a:extLst>
          </p:cNvPr>
          <p:cNvSpPr txBox="1"/>
          <p:nvPr/>
        </p:nvSpPr>
        <p:spPr>
          <a:xfrm>
            <a:off x="621598" y="4897826"/>
            <a:ext cx="4868660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교통량이 많은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다이어트 조성 불가함으로 지점들의 </a:t>
            </a:r>
            <a:endParaRPr lang="en-US" altLang="ko-KR" sz="1600" b="1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혼잡도 파악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5E96CB-0A73-4A53-B428-C4D82B8D53E6}"/>
              </a:ext>
            </a:extLst>
          </p:cNvPr>
          <p:cNvSpPr txBox="1"/>
          <p:nvPr/>
        </p:nvSpPr>
        <p:spPr>
          <a:xfrm>
            <a:off x="6635103" y="436174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수요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1F379B-0CF4-43F3-8379-C3CA08DFA4AE}"/>
              </a:ext>
            </a:extLst>
          </p:cNvPr>
          <p:cNvSpPr txBox="1"/>
          <p:nvPr/>
        </p:nvSpPr>
        <p:spPr>
          <a:xfrm>
            <a:off x="6408796" y="4894635"/>
            <a:ext cx="4969352" cy="6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사례들의 문제점으로 지적 됐던 주차수요 문제 개선을 </a:t>
            </a:r>
            <a:endParaRPr kumimoji="0" lang="en-US" altLang="ko-KR" sz="16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위해 도로 주변 주차수요 파악 위함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DE073B-F7B0-419B-B702-921CA62FC754}"/>
              </a:ext>
            </a:extLst>
          </p:cNvPr>
          <p:cNvSpPr txBox="1"/>
          <p:nvPr/>
        </p:nvSpPr>
        <p:spPr>
          <a:xfrm>
            <a:off x="608357" y="3511244"/>
            <a:ext cx="500170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복지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상가 등 시설 위치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승하차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인원 및 위치 데이터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34D0F3-7519-435F-BE90-48119E987D15}"/>
              </a:ext>
            </a:extLst>
          </p:cNvPr>
          <p:cNvSpPr txBox="1"/>
          <p:nvPr/>
        </p:nvSpPr>
        <p:spPr>
          <a:xfrm>
            <a:off x="6426456" y="3511244"/>
            <a:ext cx="500170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차대사람 교통사고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보도 폭 데이터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125C2F1-3681-44CF-91A5-86E049C27EA2}"/>
              </a:ext>
            </a:extLst>
          </p:cNvPr>
          <p:cNvSpPr txBox="1"/>
          <p:nvPr/>
        </p:nvSpPr>
        <p:spPr>
          <a:xfrm>
            <a:off x="635960" y="5868528"/>
            <a:ext cx="500170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200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도로별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일자별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통행속도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차로수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200" b="1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도로폭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2474AC5-29BA-41D1-BDB9-B1956E046CD4}"/>
              </a:ext>
            </a:extLst>
          </p:cNvPr>
          <p:cNvSpPr txBox="1"/>
          <p:nvPr/>
        </p:nvSpPr>
        <p:spPr>
          <a:xfrm>
            <a:off x="6426456" y="5868527"/>
            <a:ext cx="500170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위치 및 주차가능 면수 정보 데이터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8348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bg1"/>
            </a:solidFill>
            <a:latin typeface="나눔스퀘어라운드 Bold" panose="020B0600000101010101" pitchFamily="50" charset="-127"/>
            <a:ea typeface="나눔스퀘어라운드 Bold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Apple SD 산돌고딕 Neo Light" panose="02000300000000000000" pitchFamily="2" charset="-127"/>
            <a:ea typeface="Apple SD 산돌고딕 Neo Light" panose="02000300000000000000" pitchFamily="2" charset="-127"/>
            <a:cs typeface="나눔스퀘어라운드 Bold" panose="020B0600000101010101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600" dirty="0">
            <a:latin typeface="나눔스퀘어라운드 Bold" panose="020B0600000101010101" pitchFamily="50" charset="-127"/>
            <a:ea typeface="나눔스퀘어라운드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dirty="0">
            <a:latin typeface="나눔스퀘어라운드 Bold" panose="020B0600000101010101" pitchFamily="50" charset="-127"/>
            <a:ea typeface="나눔스퀘어라운드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dirty="0">
            <a:latin typeface="나눔스퀘어라운드 Bold" panose="020B0600000101010101" pitchFamily="50" charset="-127"/>
            <a:ea typeface="나눔스퀘어라운드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9805</TotalTime>
  <Words>1055</Words>
  <Application>Microsoft Office PowerPoint</Application>
  <PresentationFormat>와이드스크린</PresentationFormat>
  <Paragraphs>258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Apple SD 산돌고딕 Neo ExtraBold</vt:lpstr>
      <vt:lpstr>Cambria Math</vt:lpstr>
      <vt:lpstr>나눔스퀘어_ac</vt:lpstr>
      <vt:lpstr>맑은 고딕</vt:lpstr>
      <vt:lpstr>Arial</vt:lpstr>
      <vt:lpstr>Apple SD 산돌고딕 Neo Light</vt:lpstr>
      <vt:lpstr>나눔스퀘어_ac Bold</vt:lpstr>
      <vt:lpstr>나눔스퀘어라운드 Bold</vt:lpstr>
      <vt:lpstr>1_Office 테마</vt:lpstr>
      <vt:lpstr>2_Office 테마</vt:lpstr>
      <vt:lpstr>3_Office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서혜교</dc:creator>
  <cp:lastModifiedBy>bigdata00121</cp:lastModifiedBy>
  <cp:revision>1073</cp:revision>
  <dcterms:created xsi:type="dcterms:W3CDTF">2021-03-21T07:51:50Z</dcterms:created>
  <dcterms:modified xsi:type="dcterms:W3CDTF">2021-08-18T06:32:48Z</dcterms:modified>
</cp:coreProperties>
</file>